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3_6B21C709.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59" r:id="rId6"/>
  </p:sldIdLst>
  <p:sldSz cx="9906000" cy="6858000" type="A4"/>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A3358C3D-4DD0-FD38-E328-577BEF4DCE0E}" name="Marlous van Merkenstein" initials="MM" userId="S::m.vanmerkenstein@wijkbijduurstede.nl::ee3bf3a4-8d86-4080-a014-540a13fbb910" providerId="AD"/>
  <p188:author id="{10A1EE5E-37D2-B91A-4066-1C4BDAD166D3}" name="Masha Erjavec" initials="ME" userId="S::m.erjavec@wijkbijduurstede.nl::350ee455-a5d7-4a61-a765-420ec3cfac93" providerId="AD"/>
  <p188:author id="{9AC7B2D6-B534-6AC9-FAAD-151749E1A674}" name="Jaklien Vlasblom" initials="JV" userId="S::J.Vlasblom@wijkbijduurstede.nl::999ee854-2a05-4320-ba80-227ce88cbf9e" providerId="AD"/>
  <p188:author id="{C2881DD9-40E2-714B-23FF-BE3CF0C5E20B}" name="Marlous van Merkenstein" initials="" userId="S::M.vanMerkenstein@wijkbijduurstede.nl::ee3bf3a4-8d86-4080-a014-540a13fbb910" providerId="AD"/>
  <p188:author id="{7DE319DC-0ECC-6B56-C64A-6EC929F1D530}" name="Hellen Basari" initials="HB" userId="S::H.Basari@wijkbijduurstede.nl::99300b99-bdbb-4ce3-9935-48d18f09cfc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0885B"/>
    <a:srgbClr val="9FCB5B"/>
    <a:srgbClr val="6DBE48"/>
    <a:srgbClr val="1B3760"/>
    <a:srgbClr val="1B0000"/>
    <a:srgbClr val="FFFFFF"/>
    <a:srgbClr val="004F8A"/>
    <a:srgbClr val="0945C3"/>
    <a:srgbClr val="2C5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5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lien Vlasblom" userId="999ee854-2a05-4320-ba80-227ce88cbf9e" providerId="ADAL" clId="{95B2881C-CEA4-46F2-AAF3-963C9B71705B}"/>
    <pc:docChg chg="delSld">
      <pc:chgData name="Jaklien Vlasblom" userId="999ee854-2a05-4320-ba80-227ce88cbf9e" providerId="ADAL" clId="{95B2881C-CEA4-46F2-AAF3-963C9B71705B}" dt="2026-02-26T17:15:57.745" v="1" actId="47"/>
      <pc:docMkLst>
        <pc:docMk/>
      </pc:docMkLst>
      <pc:sldChg chg="del">
        <pc:chgData name="Jaklien Vlasblom" userId="999ee854-2a05-4320-ba80-227ce88cbf9e" providerId="ADAL" clId="{95B2881C-CEA4-46F2-AAF3-963C9B71705B}" dt="2026-02-26T17:15:56.644" v="0" actId="47"/>
        <pc:sldMkLst>
          <pc:docMk/>
          <pc:sldMk cId="4080408378" sldId="256"/>
        </pc:sldMkLst>
      </pc:sldChg>
      <pc:sldChg chg="del">
        <pc:chgData name="Jaklien Vlasblom" userId="999ee854-2a05-4320-ba80-227ce88cbf9e" providerId="ADAL" clId="{95B2881C-CEA4-46F2-AAF3-963C9B71705B}" dt="2026-02-26T17:15:57.745" v="1" actId="47"/>
        <pc:sldMkLst>
          <pc:docMk/>
          <pc:sldMk cId="4030882487" sldId="257"/>
        </pc:sldMkLst>
      </pc:sldChg>
    </pc:docChg>
  </pc:docChgLst>
</pc:chgInfo>
</file>

<file path=ppt/comments/modernComment_103_6B21C709.xml><?xml version="1.0" encoding="utf-8"?>
<p188:cmLst xmlns:a="http://schemas.openxmlformats.org/drawingml/2006/main" xmlns:r="http://schemas.openxmlformats.org/officeDocument/2006/relationships" xmlns:p188="http://schemas.microsoft.com/office/powerpoint/2018/8/main">
  <p188:cm id="{88EA38B2-82A5-4EEF-B440-8EA429615445}" authorId="{9AC7B2D6-B534-6AC9-FAAD-151749E1A674}" status="resolved" created="2026-02-20T14:04:08.111" complete="100000">
    <ac:txMkLst xmlns:ac="http://schemas.microsoft.com/office/drawing/2013/main/command">
      <pc:docMk xmlns:pc="http://schemas.microsoft.com/office/powerpoint/2013/main/command"/>
      <pc:sldMk xmlns:pc="http://schemas.microsoft.com/office/powerpoint/2013/main/command" cId="1797375753" sldId="259"/>
      <ac:spMk id="5" creationId="{936DCDD3-DF33-E483-341A-59FEF9F9BC01}"/>
      <ac:txMk cp="6" len="118">
        <ac:context len="125" hash="1898986989"/>
      </ac:txMk>
    </ac:txMkLst>
    <p188:pos x="3210547" y="266307"/>
    <p188:replyLst>
      <p188:reply id="{40FD9173-5A6C-490D-80E8-2F53A8BD516A}" authorId="{10A1EE5E-37D2-B91A-4066-1C4BDAD166D3}" created="2026-02-20T18:42:02.021">
        <p188:txBody>
          <a:bodyPr/>
          <a:lstStyle/>
          <a:p>
            <a:r>
              <a:rPr lang="nl-NL"/>
              <a:t>Dit is het standaard lettertype van de gemeente, zal hem dit weekend ook even printen en checken</a:t>
            </a:r>
          </a:p>
        </p188:txBody>
      </p188:reply>
    </p188:replyLst>
    <p188:txBody>
      <a:bodyPr/>
      <a:lstStyle/>
      <a:p>
        <a:r>
          <a:rPr lang="nl-NL"/>
          <a:t>Deze wordt op mijn print wat wazig. Een profi printbedrijf kan het misschien beter maar ik zou toch een ander letterype adviseren. Geldt ook voor ‘een initiatief van ‘ op beide pagina’s</a:t>
        </a:r>
      </a:p>
    </p188:txBody>
  </p188:cm>
  <p188:cm id="{5E7DB133-EBC9-4447-B981-F2C3EF7A3337}" authorId="{9AC7B2D6-B534-6AC9-FAAD-151749E1A674}" status="resolved" created="2026-02-20T14:06:20.669" complete="100000">
    <ac:txMkLst xmlns:ac="http://schemas.microsoft.com/office/drawing/2013/main/command">
      <pc:docMk xmlns:pc="http://schemas.microsoft.com/office/powerpoint/2013/main/command"/>
      <pc:sldMk xmlns:pc="http://schemas.microsoft.com/office/powerpoint/2013/main/command" cId="1797375753" sldId="259"/>
      <ac:spMk id="5" creationId="{936DCDD3-DF33-E483-341A-59FEF9F9BC01}"/>
      <ac:txMk cp="119" len="4">
        <ac:context len="125" hash="1898986989"/>
      </ac:txMk>
    </ac:txMkLst>
    <p188:pos x="3353422" y="437757"/>
    <p188:txBody>
      <a:bodyPr/>
      <a:lstStyle/>
      <a:p>
        <a:r>
          <a:rPr lang="nl-NL"/>
          <a:t>Ik heb duurzaamHEID toegevoegd, de link /duurzaam werkt niet helaas, zou wel slimme redirect zijn! ik voeg hem toe aan wensenlijst comm/verouderde websites
</a:t>
        </a:r>
      </a:p>
    </p188:txBody>
  </p188:cm>
  <p188:cm id="{B885F73B-098C-4045-AC75-8D16F964E643}" authorId="{9AC7B2D6-B534-6AC9-FAAD-151749E1A674}" status="resolved" created="2026-02-20T14:23:45.953" complete="100000">
    <ac:txMkLst xmlns:ac="http://schemas.microsoft.com/office/drawing/2013/main/command">
      <pc:docMk xmlns:pc="http://schemas.microsoft.com/office/powerpoint/2013/main/command"/>
      <pc:sldMk xmlns:pc="http://schemas.microsoft.com/office/powerpoint/2013/main/command" cId="1797375753" sldId="259"/>
      <ac:spMk id="24" creationId="{C8F4F7D6-4FEF-73A6-3A85-D613DDBA6599}"/>
      <ac:txMk cp="111" len="98">
        <ac:context len="496" hash="1908896164"/>
      </ac:txMk>
    </ac:txMkLst>
    <p188:pos x="2585391" y="846129"/>
    <p188:txBody>
      <a:bodyPr/>
      <a:lstStyle/>
      <a:p>
        <a:r>
          <a:rPr lang="nl-NL"/>
          <a:t>Ik heb het even opgezocht. pas bij meer dan 4 cijfers voor de komma gebruik je een punt. dus het is 2700 euro of 2750,50euro. Niet 2.700 euro of 2.750,50 euro. Bij 490.000 euro gebruik je dus wel de extra punt.</a:t>
        </a:r>
      </a:p>
    </p188:txBody>
  </p188:cm>
  <p188:cm id="{1222B928-07D4-4B3B-8B6D-C53BC38F01E4}" authorId="{9AC7B2D6-B534-6AC9-FAAD-151749E1A674}" status="resolved" created="2026-02-20T14:57:09.465" complete="100000">
    <ac:txMkLst xmlns:ac="http://schemas.microsoft.com/office/drawing/2013/main/command">
      <pc:docMk xmlns:pc="http://schemas.microsoft.com/office/powerpoint/2013/main/command"/>
      <pc:sldMk xmlns:pc="http://schemas.microsoft.com/office/powerpoint/2013/main/command" cId="1797375753" sldId="259"/>
      <ac:spMk id="25" creationId="{915A76E1-0E0A-71F8-DC20-FBAAC30087B4}"/>
      <ac:txMk cp="365">
        <ac:context len="405" hash="3371333852"/>
      </ac:txMk>
    </ac:txMkLst>
    <p188:pos x="3096534" y="1985489"/>
    <p188:txBody>
      <a:bodyPr/>
      <a:lstStyle/>
      <a:p>
        <a:r>
          <a:rPr lang="nl-NL"/>
          <a:t>Masha ik heb deze toegevoegd. Haal maar weg als je het niets vindt. We hebben ooit een mailing naar ‘kleine’ verhuurders gedaan hierover maar dat is ERG lang geleden. Wordt tijd hen weer eens aan te spreken.</a:t>
        </a:r>
      </a:p>
    </p188:txBody>
  </p188:cm>
  <p188:cm id="{E672B1C5-DC6E-4A0F-AE6B-429288AE493B}" authorId="{9AC7B2D6-B534-6AC9-FAAD-151749E1A674}" status="resolved" created="2026-02-20T15:00:47.605" complete="100000">
    <ac:txMkLst xmlns:ac="http://schemas.microsoft.com/office/drawing/2013/main/command">
      <pc:docMk xmlns:pc="http://schemas.microsoft.com/office/powerpoint/2013/main/command"/>
      <pc:sldMk xmlns:pc="http://schemas.microsoft.com/office/powerpoint/2013/main/command" cId="1797375753" sldId="259"/>
      <ac:spMk id="25" creationId="{915A76E1-0E0A-71F8-DC20-FBAAC30087B4}"/>
      <ac:txMk cp="364">
        <ac:context len="405" hash="3371333852"/>
      </ac:txMk>
    </ac:txMkLst>
    <p188:pos x="2991759" y="1985489"/>
    <p188:txBody>
      <a:bodyPr/>
      <a:lstStyle/>
      <a:p>
        <a:r>
          <a:rPr lang="nl-NL"/>
          <a:t>Deze ook toegevoegd. Geen soepele zin maar zo past het wel op 1 regel. Mag weg als je het niet wil, maar doelgroep VvEs bedienen we nu niet goed genoeg. Eigenlijk wil je dat ze zich bij Hellen melden want dan hebben we extra advies in de aanbieding…
</a:t>
        </a:r>
      </a:p>
    </p188:txBody>
  </p188:cm>
  <p188:cm id="{C3A82E13-2E6E-4A9B-9005-545E8A3BFEE3}" authorId="{9AC7B2D6-B534-6AC9-FAAD-151749E1A674}" status="resolved" created="2026-02-20T15:02:28.018" complete="100000">
    <ac:txMkLst xmlns:ac="http://schemas.microsoft.com/office/drawing/2013/main/command">
      <pc:docMk xmlns:pc="http://schemas.microsoft.com/office/powerpoint/2013/main/command"/>
      <pc:sldMk xmlns:pc="http://schemas.microsoft.com/office/powerpoint/2013/main/command" cId="1797375753" sldId="259"/>
      <ac:spMk id="10" creationId="{C2B9F556-48D4-A354-0204-4AB681D25D53}"/>
      <ac:txMk cp="296" len="44">
        <ac:context len="342" hash="3773958422"/>
      </ac:txMk>
    </ac:txMkLst>
    <p188:pos x="2667648" y="1579554"/>
    <p188:txBody>
      <a:bodyPr/>
      <a:lstStyle/>
      <a:p>
        <a:r>
          <a:rPr lang="nl-NL"/>
          <a:t>Moet die  ‘100%’ erbij want als het boven de 2500 euro is dan is het dus geen 100%. Klinkt wat commercieel zo en kan tegenvallen bij heel ingewikkeld huis/adviestraject?</a:t>
        </a:r>
      </a:p>
    </p188:txBody>
  </p188:cm>
  <p188:cm id="{2523BA46-E6E4-4077-98C3-17DB4E50375D}" authorId="{9AC7B2D6-B534-6AC9-FAAD-151749E1A674}" status="resolved" created="2026-02-20T15:05:55.977" complete="100000">
    <ac:txMkLst xmlns:ac="http://schemas.microsoft.com/office/drawing/2013/main/command">
      <pc:docMk xmlns:pc="http://schemas.microsoft.com/office/powerpoint/2013/main/command"/>
      <pc:sldMk xmlns:pc="http://schemas.microsoft.com/office/powerpoint/2013/main/command" cId="1797375753" sldId="259"/>
      <ac:spMk id="25" creationId="{915A76E1-0E0A-71F8-DC20-FBAAC30087B4}"/>
      <ac:txMk cp="98" len="16">
        <ac:context len="405" hash="3371333852"/>
      </ac:txMk>
    </ac:txMkLst>
    <p188:pos x="3010809" y="880589"/>
    <p188:txBody>
      <a:bodyPr/>
      <a:lstStyle/>
      <a:p>
        <a:r>
          <a:rPr lang="nl-NL"/>
          <a:t>Ik heb dit toegevoegd, want als ik goed kijk valt deze onder de gewone isde van woningeigenaren alleen is er een doorklik voor monument eigenaren die over extra eisen gaat. Maar vervolgens is het wel de gewone isde die geldt? Dat lees ik hier: https://www.rvo.nl/subsidies-financiering/isde/woningeigenaren/isde-voor-monumenteigenaren</a:t>
        </a:r>
      </a:p>
    </p188:txBody>
  </p188:cm>
  <p188:cm id="{B23100E5-0263-445B-92AA-BA27DECAC9C8}" authorId="{9AC7B2D6-B534-6AC9-FAAD-151749E1A674}" status="resolved" created="2026-02-20T15:07:35.701" complete="100000">
    <ac:txMkLst xmlns:ac="http://schemas.microsoft.com/office/drawing/2013/main/command">
      <pc:docMk xmlns:pc="http://schemas.microsoft.com/office/powerpoint/2013/main/command"/>
      <pc:sldMk xmlns:pc="http://schemas.microsoft.com/office/powerpoint/2013/main/command" cId="1797375753" sldId="259"/>
      <ac:spMk id="25" creationId="{915A76E1-0E0A-71F8-DC20-FBAAC30087B4}"/>
      <ac:txMk cp="0" len="47">
        <ac:context len="405" hash="3371333852"/>
      </ac:txMk>
    </ac:txMkLst>
    <p188:pos x="2877459" y="270989"/>
    <p188:txBody>
      <a:bodyPr/>
      <a:lstStyle/>
      <a:p>
        <a:r>
          <a:rPr lang="nl-NL"/>
          <a:t>Willen we nog een bullet (het worden er wel veel….) met  ‘ook voor warmtepompen en ventilatie’  want het lijkt nu alleen over isolatie te gaan</a:t>
        </a:r>
      </a:p>
    </p188:txBody>
  </p188:cm>
  <p188:cm id="{D5F58B00-C402-46DE-AC45-36E8A94D66E4}" authorId="{9AC7B2D6-B534-6AC9-FAAD-151749E1A674}" status="resolved" created="2026-02-20T15:08:21.093" complete="100000">
    <ac:txMkLst xmlns:ac="http://schemas.microsoft.com/office/drawing/2013/main/command">
      <pc:docMk xmlns:pc="http://schemas.microsoft.com/office/powerpoint/2013/main/command"/>
      <pc:sldMk xmlns:pc="http://schemas.microsoft.com/office/powerpoint/2013/main/command" cId="1797375753" sldId="259"/>
      <ac:spMk id="10" creationId="{C2B9F556-48D4-A354-0204-4AB681D25D53}"/>
      <ac:txMk cp="339" len="1">
        <ac:context len="342" hash="3773958422"/>
      </ac:txMk>
    </ac:txMkLst>
    <p188:pos x="1610373" y="1760529"/>
    <p188:txBody>
      <a:bodyPr/>
      <a:lstStyle/>
      <a:p>
        <a:r>
          <a:rPr lang="nl-NL"/>
          <a:t>Nog iets als  ‘Ook de ISDE regeling staat open voor monumenten’?
</a:t>
        </a:r>
      </a:p>
    </p188:txBody>
  </p188:cm>
  <p188:cm id="{6D37D6CB-CBA1-4FC5-97E5-E260300B361E}" authorId="{9AC7B2D6-B534-6AC9-FAAD-151749E1A674}" status="resolved" created="2026-02-20T15:21:09.016" complete="100000">
    <ac:txMkLst xmlns:ac="http://schemas.microsoft.com/office/drawing/2013/main/command">
      <pc:docMk xmlns:pc="http://schemas.microsoft.com/office/powerpoint/2013/main/command"/>
      <pc:sldMk xmlns:pc="http://schemas.microsoft.com/office/powerpoint/2013/main/command" cId="1797375753" sldId="259"/>
      <ac:spMk id="24" creationId="{C8F4F7D6-4FEF-73A6-3A85-D613DDBA6599}"/>
      <ac:txMk cp="31" len="32">
        <ac:context len="496" hash="1908896164"/>
      </ac:txMk>
    </ac:txMkLst>
    <p188:pos x="1832916" y="484179"/>
    <p188:txBody>
      <a:bodyPr/>
      <a:lstStyle/>
      <a:p>
        <a:r>
          <a:rPr lang="nl-NL"/>
          <a:t>Misschien in volgende versie ook de 4000 voor laag inkomen vermelden? Weet nu even niet waar ze zich moeten melden, dus kan het niet toevoegen nu (duurzaam@?)</a:t>
        </a:r>
      </a:p>
    </p188:txBody>
    <p188:extLst>
      <p:ext xmlns:p="http://schemas.openxmlformats.org/presentationml/2006/main" uri="{57CB4572-C831-44C2-8A1C-0ADB6CCDFE69}">
        <p223:reactions xmlns:p223="http://schemas.microsoft.com/office/powerpoint/2022/03/main">
          <p223:rxn type="👍">
            <p223:instance time="2026-02-24T08:53:24.276" authorId="{7DE319DC-0ECC-6B56-C64A-6EC929F1D530}"/>
          </p223:rxn>
        </p223:reactions>
      </p:ext>
    </p188:extLst>
  </p188:cm>
  <p188:cm id="{0013404C-D75D-4148-8397-B86E3F2946C2}" authorId="{9AC7B2D6-B534-6AC9-FAAD-151749E1A674}" created="2026-02-20T15:21:58.845" startDate="2026-02-24T08:55:15.867" dueDate="2026-02-24T08:55:15.867" assignedTo="{C2881DD9-40E2-714B-23FF-BE3CF0C5E20B}" title="Marlous vernieuwt deze week de hele pagina. @Marlous van Merkenstein wil je bovenin een aanmeldknop maken naar winstuitjewoning.nl/wijkbijduurstede?">
    <ac:txMkLst xmlns:ac="http://schemas.microsoft.com/office/drawing/2013/main/command">
      <pc:docMk xmlns:pc="http://schemas.microsoft.com/office/powerpoint/2013/main/command"/>
      <pc:sldMk xmlns:pc="http://schemas.microsoft.com/office/powerpoint/2013/main/command" cId="1797375753" sldId="259"/>
      <ac:spMk id="24" creationId="{C8F4F7D6-4FEF-73A6-3A85-D613DDBA6599}"/>
      <ac:txMk cp="55" len="8">
        <ac:context len="496" hash="1908896164"/>
      </ac:txMk>
    </ac:txMkLst>
    <p188:pos x="1804341" y="484179"/>
    <p188:replyLst>
      <p188:reply id="{A87B2F37-338C-4B55-8277-58C9D59F70E1}" authorId="{10A1EE5E-37D2-B91A-4066-1C4BDAD166D3}" created="2026-02-20T18:47:27.436">
        <p188:txBody>
          <a:bodyPr/>
          <a:lstStyle/>
          <a:p>
            <a:r>
              <a:rPr lang="nl-NL"/>
              <a:t>Ja is wel een goeie om toe te voegen
</a:t>
            </a:r>
          </a:p>
        </p188:txBody>
      </p188:reply>
      <p188:reply id="{802D52F2-11F9-4BD1-8FBB-C567E998B1CD}" authorId="{7DE319DC-0ECC-6B56-C64A-6EC929F1D530}" created="2026-02-24T08:55:15.867">
        <p188:txBody>
          <a:bodyPr/>
          <a:lstStyle/>
          <a:p>
            <a:r>
              <a:rPr lang="nl-NL"/>
              <a:t>Marlous vernieuwt deze week de hele pagina. [@Marlous van Merkenstein] wil je bovenin een aanmeldknop maken naar winstuitjewoning.nl/wijkbijduurstede?</a:t>
            </a:r>
          </a:p>
        </p188:txBody>
      </p188:reply>
    </p188:replyLst>
    <p188:txBody>
      <a:bodyPr/>
      <a:lstStyle/>
      <a:p>
        <a:r>
          <a:rPr lang="nl-NL"/>
          <a:t>Ik zie niet de link naar winstuitjewoning.nl heel groot bovenaan onze pagina /isoleren. Dat zouden we wel toe moeten voegen denk ik, want nu verwijzen we mensen eerst naar ons en dan zijn ze  ‘lost’? Wat denk jij?</a:t>
        </a:r>
      </a:p>
    </p188:txBody>
    <p188:extLst>
      <p:ext xmlns:p="http://schemas.openxmlformats.org/presentationml/2006/main" uri="{5BB2D875-25FF-4072-B9AC-8F64D62656EB}">
        <p228:taskDetails xmlns:p228="http://schemas.microsoft.com/office/powerpoint/2022/08/main">
          <p228:history>
            <p228:event time="2026-02-24T08:55:15.869" id="{5F074C12-828F-406F-82CC-A50942D816C6}">
              <p228:atrbtn authorId="{7DE319DC-0ECC-6B56-C64A-6EC929F1D530}"/>
              <p228:anchr>
                <p228:comment id="{802D52F2-11F9-4BD1-8FBB-C567E998B1CD}"/>
              </p228:anchr>
              <p228:add/>
            </p228:event>
            <p228:event time="2026-02-24T08:55:15.869" id="{982F4DF2-5857-4B4D-A4CB-BBFC4B5BD090}">
              <p228:atrbtn authorId="{7DE319DC-0ECC-6B56-C64A-6EC929F1D530}"/>
              <p228:anchr>
                <p228:comment id="{802D52F2-11F9-4BD1-8FBB-C567E998B1CD}"/>
              </p228:anchr>
              <p228:asgn authorId="{C2881DD9-40E2-714B-23FF-BE3CF0C5E20B}"/>
            </p228:event>
            <p228:event time="2026-02-24T08:55:15.869" id="{4ACCE8A4-3996-4103-A8C9-90E5D6694603}">
              <p228:atrbtn authorId="{7DE319DC-0ECC-6B56-C64A-6EC929F1D530}"/>
              <p228:anchr>
                <p228:comment id="{802D52F2-11F9-4BD1-8FBB-C567E998B1CD}"/>
              </p228:anchr>
              <p228:date stDt="2026-02-24T08:55:15.867" endDt="2026-02-24T08:55:15.867"/>
            </p228:event>
            <p228:event time="2026-02-24T08:55:15.869" id="{262699DF-8946-44CF-9342-E3CD0D776008}">
              <p228:atrbtn authorId="{7DE319DC-0ECC-6B56-C64A-6EC929F1D530}"/>
              <p228:anchr>
                <p228:comment id="{802D52F2-11F9-4BD1-8FBB-C567E998B1CD}"/>
              </p228:anchr>
              <p228:title val="Marlous vernieuwt deze week de hele pagina. @Marlous van Merkenstein wil je bovenin een aanmeldknop maken naar winstuitjewoning.nl/wijkbijduurstede?"/>
            </p228:event>
          </p228:history>
        </p228:taskDetails>
      </p:ext>
    </p188:extLst>
  </p188:cm>
  <p188:cm id="{20FDBAFA-76B7-4EE3-9877-B329A138597F}" authorId="{9AC7B2D6-B534-6AC9-FAAD-151749E1A674}" status="resolved" created="2026-02-20T15:32:06.474" complete="100000">
    <ac:txMkLst xmlns:ac="http://schemas.microsoft.com/office/drawing/2013/main/command">
      <pc:docMk xmlns:pc="http://schemas.microsoft.com/office/powerpoint/2013/main/command"/>
      <pc:sldMk xmlns:pc="http://schemas.microsoft.com/office/powerpoint/2013/main/command" cId="1797375753" sldId="259"/>
      <ac:spMk id="24" creationId="{C8F4F7D6-4FEF-73A6-3A85-D613DDBA6599}"/>
      <ac:txMk cp="235" len="20">
        <ac:context len="496" hash="1908896164"/>
      </ac:txMk>
    </ac:txMkLst>
    <p188:pos x="1518591" y="1579554"/>
    <p188:txBody>
      <a:bodyPr/>
      <a:lstStyle/>
      <a:p>
        <a:r>
          <a:rPr lang="nl-NL"/>
          <a:t>Ik heb  ‘-waarde ‘toegevoegd en het &lt; teken vervangen door  ‘maximaal’  </a:t>
        </a:r>
      </a:p>
    </p188:txBody>
  </p188:cm>
  <p188:cm id="{9D11F4A8-D095-4F90-A73F-B4C8219EF04E}" authorId="{9AC7B2D6-B534-6AC9-FAAD-151749E1A674}" created="2026-02-20T15:33:22.259">
    <ac:txMkLst xmlns:ac="http://schemas.microsoft.com/office/drawing/2013/main/command">
      <pc:docMk xmlns:pc="http://schemas.microsoft.com/office/powerpoint/2013/main/command"/>
      <pc:sldMk xmlns:pc="http://schemas.microsoft.com/office/powerpoint/2013/main/command" cId="1797375753" sldId="259"/>
      <ac:spMk id="10" creationId="{C2B9F556-48D4-A354-0204-4AB681D25D53}"/>
      <ac:txMk cp="16" len="3">
        <ac:context len="342" hash="3773958422"/>
      </ac:txMk>
    </ac:txMkLst>
    <p188:pos x="1610373" y="265104"/>
    <p188:txBody>
      <a:bodyPr/>
      <a:lstStyle/>
      <a:p>
        <a:r>
          <a:rPr lang="nl-NL"/>
          <a:t>Wil je hier nog met bullets werken of zijn de zinnen te lang. Als toch bullets dan de punten weghalen achter de zinnen, dat hebben we tenminste bij de andere bullets wel.</a:t>
        </a:r>
      </a:p>
    </p188:txBody>
  </p188:cm>
  <p188:cm id="{214839E7-6787-4AFA-A2D2-6C8F9CD5B32C}" authorId="{9AC7B2D6-B534-6AC9-FAAD-151749E1A674}" created="2026-02-20T15:43:39.092">
    <ac:txMkLst xmlns:ac="http://schemas.microsoft.com/office/drawing/2013/main/command">
      <pc:docMk xmlns:pc="http://schemas.microsoft.com/office/powerpoint/2013/main/command"/>
      <pc:sldMk xmlns:pc="http://schemas.microsoft.com/office/powerpoint/2013/main/command" cId="1797375753" sldId="259"/>
      <ac:spMk id="26" creationId="{635DF229-ABBE-57EB-FF16-624673F5F01C}"/>
      <ac:txMk cp="160" len="12">
        <ac:context len="249" hash="200539876"/>
      </ac:txMk>
    </ac:txMkLst>
    <p188:pos x="2233104" y="1223903"/>
    <p188:txBody>
      <a:bodyPr/>
      <a:lstStyle/>
      <a:p>
        <a:r>
          <a:rPr lang="nl-NL"/>
          <a:t>We mogen niet zelf het warmtefonds aanbevelen omdat we geen financieel adviseur zijn. alleen hen informeren. Zouden we dan niet in een derde bullet moeten schrijven:  ‘vraag ook uw hypotheekverstrekker naar de mogelijkheden van een lening ‘ofzo?</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97B1F95C-D70F-48D5-8232-264395A6E0F5}" type="datetimeFigureOut">
              <a:rPr lang="nl-NL" smtClean="0"/>
              <a:t>26-2-2026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31C1C5-E725-416F-9BF0-41E47D93DA8D}" type="slidenum">
              <a:rPr lang="nl-NL" smtClean="0"/>
              <a:t>‹nr.›</a:t>
            </a:fld>
            <a:endParaRPr lang="nl-NL"/>
          </a:p>
        </p:txBody>
      </p:sp>
    </p:spTree>
    <p:extLst>
      <p:ext uri="{BB962C8B-B14F-4D97-AF65-F5344CB8AC3E}">
        <p14:creationId xmlns:p14="http://schemas.microsoft.com/office/powerpoint/2010/main" val="1638907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7B1F95C-D70F-48D5-8232-264395A6E0F5}" type="datetimeFigureOut">
              <a:rPr lang="nl-NL" smtClean="0"/>
              <a:t>26-2-2026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31C1C5-E725-416F-9BF0-41E47D93DA8D}" type="slidenum">
              <a:rPr lang="nl-NL" smtClean="0"/>
              <a:t>‹nr.›</a:t>
            </a:fld>
            <a:endParaRPr lang="nl-NL"/>
          </a:p>
        </p:txBody>
      </p:sp>
    </p:spTree>
    <p:extLst>
      <p:ext uri="{BB962C8B-B14F-4D97-AF65-F5344CB8AC3E}">
        <p14:creationId xmlns:p14="http://schemas.microsoft.com/office/powerpoint/2010/main" val="145208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7B1F95C-D70F-48D5-8232-264395A6E0F5}" type="datetimeFigureOut">
              <a:rPr lang="nl-NL" smtClean="0"/>
              <a:t>26-2-2026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31C1C5-E725-416F-9BF0-41E47D93DA8D}" type="slidenum">
              <a:rPr lang="nl-NL" smtClean="0"/>
              <a:t>‹nr.›</a:t>
            </a:fld>
            <a:endParaRPr lang="nl-NL"/>
          </a:p>
        </p:txBody>
      </p:sp>
    </p:spTree>
    <p:extLst>
      <p:ext uri="{BB962C8B-B14F-4D97-AF65-F5344CB8AC3E}">
        <p14:creationId xmlns:p14="http://schemas.microsoft.com/office/powerpoint/2010/main" val="271269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7B1F95C-D70F-48D5-8232-264395A6E0F5}" type="datetimeFigureOut">
              <a:rPr lang="nl-NL" smtClean="0"/>
              <a:t>26-2-2026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31C1C5-E725-416F-9BF0-41E47D93DA8D}" type="slidenum">
              <a:rPr lang="nl-NL" smtClean="0"/>
              <a:t>‹nr.›</a:t>
            </a:fld>
            <a:endParaRPr lang="nl-NL"/>
          </a:p>
        </p:txBody>
      </p:sp>
    </p:spTree>
    <p:extLst>
      <p:ext uri="{BB962C8B-B14F-4D97-AF65-F5344CB8AC3E}">
        <p14:creationId xmlns:p14="http://schemas.microsoft.com/office/powerpoint/2010/main" val="250222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7B1F95C-D70F-48D5-8232-264395A6E0F5}" type="datetimeFigureOut">
              <a:rPr lang="nl-NL" smtClean="0"/>
              <a:t>26-2-2026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31C1C5-E725-416F-9BF0-41E47D93DA8D}" type="slidenum">
              <a:rPr lang="nl-NL" smtClean="0"/>
              <a:t>‹nr.›</a:t>
            </a:fld>
            <a:endParaRPr lang="nl-NL"/>
          </a:p>
        </p:txBody>
      </p:sp>
    </p:spTree>
    <p:extLst>
      <p:ext uri="{BB962C8B-B14F-4D97-AF65-F5344CB8AC3E}">
        <p14:creationId xmlns:p14="http://schemas.microsoft.com/office/powerpoint/2010/main" val="110956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97B1F95C-D70F-48D5-8232-264395A6E0F5}" type="datetimeFigureOut">
              <a:rPr lang="nl-NL" smtClean="0"/>
              <a:t>26-2-2026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D31C1C5-E725-416F-9BF0-41E47D93DA8D}" type="slidenum">
              <a:rPr lang="nl-NL" smtClean="0"/>
              <a:t>‹nr.›</a:t>
            </a:fld>
            <a:endParaRPr lang="nl-NL"/>
          </a:p>
        </p:txBody>
      </p:sp>
    </p:spTree>
    <p:extLst>
      <p:ext uri="{BB962C8B-B14F-4D97-AF65-F5344CB8AC3E}">
        <p14:creationId xmlns:p14="http://schemas.microsoft.com/office/powerpoint/2010/main" val="331130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nl-NL"/>
              <a:t>Klik om stijl te bewerken</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2329" y="2505075"/>
            <a:ext cx="4190702"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14913" y="2505075"/>
            <a:ext cx="4211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97B1F95C-D70F-48D5-8232-264395A6E0F5}" type="datetimeFigureOut">
              <a:rPr lang="nl-NL" smtClean="0"/>
              <a:t>26-2-2026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D31C1C5-E725-416F-9BF0-41E47D93DA8D}" type="slidenum">
              <a:rPr lang="nl-NL" smtClean="0"/>
              <a:t>‹nr.›</a:t>
            </a:fld>
            <a:endParaRPr lang="nl-NL"/>
          </a:p>
        </p:txBody>
      </p:sp>
    </p:spTree>
    <p:extLst>
      <p:ext uri="{BB962C8B-B14F-4D97-AF65-F5344CB8AC3E}">
        <p14:creationId xmlns:p14="http://schemas.microsoft.com/office/powerpoint/2010/main" val="318815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97B1F95C-D70F-48D5-8232-264395A6E0F5}" type="datetimeFigureOut">
              <a:rPr lang="nl-NL" smtClean="0"/>
              <a:t>26-2-2026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D31C1C5-E725-416F-9BF0-41E47D93DA8D}" type="slidenum">
              <a:rPr lang="nl-NL" smtClean="0"/>
              <a:t>‹nr.›</a:t>
            </a:fld>
            <a:endParaRPr lang="nl-NL"/>
          </a:p>
        </p:txBody>
      </p:sp>
    </p:spTree>
    <p:extLst>
      <p:ext uri="{BB962C8B-B14F-4D97-AF65-F5344CB8AC3E}">
        <p14:creationId xmlns:p14="http://schemas.microsoft.com/office/powerpoint/2010/main" val="335734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1F95C-D70F-48D5-8232-264395A6E0F5}" type="datetimeFigureOut">
              <a:rPr lang="nl-NL" smtClean="0"/>
              <a:t>26-2-2026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D31C1C5-E725-416F-9BF0-41E47D93DA8D}" type="slidenum">
              <a:rPr lang="nl-NL" smtClean="0"/>
              <a:t>‹nr.›</a:t>
            </a:fld>
            <a:endParaRPr lang="nl-NL"/>
          </a:p>
        </p:txBody>
      </p:sp>
    </p:spTree>
    <p:extLst>
      <p:ext uri="{BB962C8B-B14F-4D97-AF65-F5344CB8AC3E}">
        <p14:creationId xmlns:p14="http://schemas.microsoft.com/office/powerpoint/2010/main" val="288886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7B1F95C-D70F-48D5-8232-264395A6E0F5}" type="datetimeFigureOut">
              <a:rPr lang="nl-NL" smtClean="0"/>
              <a:t>26-2-2026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D31C1C5-E725-416F-9BF0-41E47D93DA8D}" type="slidenum">
              <a:rPr lang="nl-NL" smtClean="0"/>
              <a:t>‹nr.›</a:t>
            </a:fld>
            <a:endParaRPr lang="nl-NL"/>
          </a:p>
        </p:txBody>
      </p:sp>
    </p:spTree>
    <p:extLst>
      <p:ext uri="{BB962C8B-B14F-4D97-AF65-F5344CB8AC3E}">
        <p14:creationId xmlns:p14="http://schemas.microsoft.com/office/powerpoint/2010/main" val="71014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7B1F95C-D70F-48D5-8232-264395A6E0F5}" type="datetimeFigureOut">
              <a:rPr lang="nl-NL" smtClean="0"/>
              <a:t>26-2-2026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D31C1C5-E725-416F-9BF0-41E47D93DA8D}" type="slidenum">
              <a:rPr lang="nl-NL" smtClean="0"/>
              <a:t>‹nr.›</a:t>
            </a:fld>
            <a:endParaRPr lang="nl-NL"/>
          </a:p>
        </p:txBody>
      </p:sp>
    </p:spTree>
    <p:extLst>
      <p:ext uri="{BB962C8B-B14F-4D97-AF65-F5344CB8AC3E}">
        <p14:creationId xmlns:p14="http://schemas.microsoft.com/office/powerpoint/2010/main" val="110754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B1F95C-D70F-48D5-8232-264395A6E0F5}" type="datetimeFigureOut">
              <a:rPr lang="nl-NL" smtClean="0"/>
              <a:t>26-2-2026</a:t>
            </a:fld>
            <a:endParaRPr lang="nl-NL"/>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31C1C5-E725-416F-9BF0-41E47D93DA8D}" type="slidenum">
              <a:rPr lang="nl-NL" smtClean="0"/>
              <a:t>‹nr.›</a:t>
            </a:fld>
            <a:endParaRPr lang="nl-NL"/>
          </a:p>
        </p:txBody>
      </p:sp>
    </p:spTree>
    <p:extLst>
      <p:ext uri="{BB962C8B-B14F-4D97-AF65-F5344CB8AC3E}">
        <p14:creationId xmlns:p14="http://schemas.microsoft.com/office/powerpoint/2010/main" val="567546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mailto:duurzaam@wijkbijduurstede.nl"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duurzaam@wijkbijduurstede.nl" TargetMode="External"/><Relationship Id="rId3" Type="http://schemas.openxmlformats.org/officeDocument/2006/relationships/image" Target="../media/image6.jpeg"/><Relationship Id="rId7" Type="http://schemas.openxmlformats.org/officeDocument/2006/relationships/image" Target="../media/image3.png"/><Relationship Id="rId2" Type="http://schemas.microsoft.com/office/2018/10/relationships/comments" Target="../comments/modernComment_103_6B21C709.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2.jpeg"/><Relationship Id="rId5" Type="http://schemas.openxmlformats.org/officeDocument/2006/relationships/image" Target="../media/image8.jpeg"/><Relationship Id="rId10" Type="http://schemas.openxmlformats.org/officeDocument/2006/relationships/image" Target="../media/image11.svg"/><Relationship Id="rId4" Type="http://schemas.openxmlformats.org/officeDocument/2006/relationships/image" Target="../media/image7.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B3861457-5856-CBA0-F4F3-879C656F906E}"/>
              </a:ext>
            </a:extLst>
          </p:cNvPr>
          <p:cNvSpPr/>
          <p:nvPr/>
        </p:nvSpPr>
        <p:spPr>
          <a:xfrm>
            <a:off x="0" y="0"/>
            <a:ext cx="9906000" cy="6313829"/>
          </a:xfrm>
          <a:prstGeom prst="rect">
            <a:avLst/>
          </a:prstGeom>
          <a:solidFill>
            <a:srgbClr val="0945C3"/>
          </a:solidFill>
          <a:ln>
            <a:solidFill>
              <a:srgbClr val="0945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afgeronde hoeken 24">
            <a:extLst>
              <a:ext uri="{FF2B5EF4-FFF2-40B4-BE49-F238E27FC236}">
                <a16:creationId xmlns:a16="http://schemas.microsoft.com/office/drawing/2014/main" id="{DC068CAD-DD02-A5E1-3881-48FBA4263F46}"/>
              </a:ext>
            </a:extLst>
          </p:cNvPr>
          <p:cNvSpPr/>
          <p:nvPr/>
        </p:nvSpPr>
        <p:spPr>
          <a:xfrm>
            <a:off x="5432031" y="546751"/>
            <a:ext cx="3675862" cy="656470"/>
          </a:xfrm>
          <a:prstGeom prst="roundRect">
            <a:avLst/>
          </a:prstGeom>
          <a:solidFill>
            <a:srgbClr val="9F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B978D3A2-4B68-CC7D-5833-457F7DCD3F51}"/>
              </a:ext>
            </a:extLst>
          </p:cNvPr>
          <p:cNvSpPr txBox="1"/>
          <p:nvPr/>
        </p:nvSpPr>
        <p:spPr>
          <a:xfrm>
            <a:off x="4954849" y="4710720"/>
            <a:ext cx="4785360" cy="769441"/>
          </a:xfrm>
          <a:prstGeom prst="rect">
            <a:avLst/>
          </a:prstGeom>
          <a:noFill/>
        </p:spPr>
        <p:txBody>
          <a:bodyPr wrap="square" rtlCol="0">
            <a:spAutoFit/>
          </a:bodyPr>
          <a:lstStyle/>
          <a:p>
            <a:pPr algn="ctr"/>
            <a:r>
              <a:rPr lang="nl-NL" sz="4400" b="1">
                <a:solidFill>
                  <a:srgbClr val="6DBE48"/>
                </a:solidFill>
                <a:latin typeface="Barlow Condensed" panose="00000506000000000000" pitchFamily="2" charset="0"/>
              </a:rPr>
              <a:t>GAS TERUG</a:t>
            </a:r>
          </a:p>
        </p:txBody>
      </p:sp>
      <p:sp>
        <p:nvSpPr>
          <p:cNvPr id="10" name="Tekstvak 9">
            <a:extLst>
              <a:ext uri="{FF2B5EF4-FFF2-40B4-BE49-F238E27FC236}">
                <a16:creationId xmlns:a16="http://schemas.microsoft.com/office/drawing/2014/main" id="{7516548E-DE03-BC69-B124-C94B02167357}"/>
              </a:ext>
            </a:extLst>
          </p:cNvPr>
          <p:cNvSpPr txBox="1"/>
          <p:nvPr/>
        </p:nvSpPr>
        <p:spPr>
          <a:xfrm>
            <a:off x="5541821" y="505274"/>
            <a:ext cx="3523433" cy="707886"/>
          </a:xfrm>
          <a:prstGeom prst="rect">
            <a:avLst/>
          </a:prstGeom>
          <a:noFill/>
          <a:ln>
            <a:noFill/>
          </a:ln>
        </p:spPr>
        <p:txBody>
          <a:bodyPr wrap="square">
            <a:spAutoFit/>
          </a:bodyPr>
          <a:lstStyle/>
          <a:p>
            <a:pPr algn="ctr"/>
            <a:r>
              <a:rPr lang="nl-NL" sz="2000">
                <a:solidFill>
                  <a:schemeClr val="bg1"/>
                </a:solidFill>
                <a:latin typeface="Barlow Condensed" panose="00000506000000000000" pitchFamily="2" charset="0"/>
              </a:rPr>
              <a:t>Waar kunt u terecht voor vragen en tips voor een energiezuinig huis?</a:t>
            </a:r>
          </a:p>
        </p:txBody>
      </p:sp>
      <p:sp>
        <p:nvSpPr>
          <p:cNvPr id="15" name="Tekstvak 14">
            <a:extLst>
              <a:ext uri="{FF2B5EF4-FFF2-40B4-BE49-F238E27FC236}">
                <a16:creationId xmlns:a16="http://schemas.microsoft.com/office/drawing/2014/main" id="{DB7C1E7A-9DE4-7C5B-F16D-10CD6AB46549}"/>
              </a:ext>
            </a:extLst>
          </p:cNvPr>
          <p:cNvSpPr txBox="1"/>
          <p:nvPr/>
        </p:nvSpPr>
        <p:spPr>
          <a:xfrm>
            <a:off x="4865949" y="5241937"/>
            <a:ext cx="4963160" cy="769441"/>
          </a:xfrm>
          <a:prstGeom prst="rect">
            <a:avLst/>
          </a:prstGeom>
          <a:noFill/>
        </p:spPr>
        <p:txBody>
          <a:bodyPr wrap="square">
            <a:spAutoFit/>
          </a:bodyPr>
          <a:lstStyle/>
          <a:p>
            <a:pPr algn="ctr"/>
            <a:r>
              <a:rPr lang="nl-NL" sz="4400" b="1">
                <a:solidFill>
                  <a:srgbClr val="FFFFFF"/>
                </a:solidFill>
                <a:latin typeface="Barlow Condensed" panose="00000506000000000000" pitchFamily="2" charset="0"/>
              </a:rPr>
              <a:t>SAMEN VOORUIT.</a:t>
            </a:r>
          </a:p>
        </p:txBody>
      </p:sp>
      <p:sp>
        <p:nvSpPr>
          <p:cNvPr id="24" name="Tekstvak 23">
            <a:extLst>
              <a:ext uri="{FF2B5EF4-FFF2-40B4-BE49-F238E27FC236}">
                <a16:creationId xmlns:a16="http://schemas.microsoft.com/office/drawing/2014/main" id="{B620CD99-3C70-A17B-721F-CD52B34AE48E}"/>
              </a:ext>
            </a:extLst>
          </p:cNvPr>
          <p:cNvSpPr txBox="1"/>
          <p:nvPr/>
        </p:nvSpPr>
        <p:spPr>
          <a:xfrm>
            <a:off x="7365308" y="6464952"/>
            <a:ext cx="925253" cy="246221"/>
          </a:xfrm>
          <a:prstGeom prst="rect">
            <a:avLst/>
          </a:prstGeom>
          <a:noFill/>
        </p:spPr>
        <p:txBody>
          <a:bodyPr wrap="none" rtlCol="0">
            <a:spAutoFit/>
          </a:bodyPr>
          <a:lstStyle/>
          <a:p>
            <a:r>
              <a:rPr lang="nl-NL" sz="1000">
                <a:latin typeface="Barlow Condensed" panose="00000506000000000000" pitchFamily="2" charset="0"/>
              </a:rPr>
              <a:t>Een initiatief van</a:t>
            </a:r>
          </a:p>
        </p:txBody>
      </p:sp>
      <p:pic>
        <p:nvPicPr>
          <p:cNvPr id="26" name="Picture 8">
            <a:extLst>
              <a:ext uri="{FF2B5EF4-FFF2-40B4-BE49-F238E27FC236}">
                <a16:creationId xmlns:a16="http://schemas.microsoft.com/office/drawing/2014/main" id="{8F33C22A-DA39-3721-8882-F58EBE335DCB}"/>
              </a:ext>
            </a:extLst>
          </p:cNvPr>
          <p:cNvPicPr>
            <a:picLocks noChangeAspect="1"/>
          </p:cNvPicPr>
          <p:nvPr/>
        </p:nvPicPr>
        <p:blipFill>
          <a:blip r:embed="rId2"/>
          <a:stretch>
            <a:fillRect/>
          </a:stretch>
        </p:blipFill>
        <p:spPr>
          <a:xfrm flipH="1">
            <a:off x="221769" y="2403366"/>
            <a:ext cx="1289139" cy="1244855"/>
          </a:xfrm>
          <a:prstGeom prst="rect">
            <a:avLst/>
          </a:prstGeom>
        </p:spPr>
      </p:pic>
      <p:sp>
        <p:nvSpPr>
          <p:cNvPr id="27" name="Tekstvak 26">
            <a:extLst>
              <a:ext uri="{FF2B5EF4-FFF2-40B4-BE49-F238E27FC236}">
                <a16:creationId xmlns:a16="http://schemas.microsoft.com/office/drawing/2014/main" id="{0E00A275-63DB-9188-BF09-F400DA18CD4F}"/>
              </a:ext>
            </a:extLst>
          </p:cNvPr>
          <p:cNvSpPr txBox="1"/>
          <p:nvPr/>
        </p:nvSpPr>
        <p:spPr>
          <a:xfrm>
            <a:off x="1579651" y="2321134"/>
            <a:ext cx="3189116" cy="1415772"/>
          </a:xfrm>
          <a:prstGeom prst="rect">
            <a:avLst/>
          </a:prstGeom>
          <a:noFill/>
        </p:spPr>
        <p:txBody>
          <a:bodyPr wrap="square" rtlCol="0">
            <a:spAutoFit/>
          </a:bodyPr>
          <a:lstStyle/>
          <a:p>
            <a:r>
              <a:rPr lang="nl-NL" sz="1400" b="1">
                <a:solidFill>
                  <a:schemeClr val="bg1"/>
                </a:solidFill>
                <a:latin typeface="Barlow Condensed" panose="00000506000000000000" pitchFamily="2" charset="0"/>
                <a:cs typeface="Calibri" panose="020F0502020204030204" pitchFamily="34" charset="0"/>
              </a:rPr>
              <a:t>Regionaal Energiecentrum</a:t>
            </a:r>
          </a:p>
          <a:p>
            <a:r>
              <a:rPr lang="nl-NL" sz="1200" b="1">
                <a:solidFill>
                  <a:schemeClr val="accent2"/>
                </a:solidFill>
                <a:latin typeface="Barlow Condensed" panose="00000506000000000000" pitchFamily="2" charset="0"/>
                <a:cs typeface="Calibri" panose="020F0502020204030204" pitchFamily="34" charset="0"/>
              </a:rPr>
              <a:t>www.regionaalenergiecentrum.nl </a:t>
            </a:r>
          </a:p>
          <a:p>
            <a:pPr algn="l"/>
            <a:r>
              <a:rPr lang="nl-NL" sz="1200" b="0" i="0" u="none" strike="noStrike" baseline="0">
                <a:solidFill>
                  <a:schemeClr val="bg1"/>
                </a:solidFill>
                <a:latin typeface="Barlow Condensed" panose="00000506000000000000" pitchFamily="2" charset="0"/>
                <a:cs typeface="Calibri" panose="020F0502020204030204" pitchFamily="34" charset="0"/>
              </a:rPr>
              <a:t>Demonstratieruimte in Zeist waar </a:t>
            </a:r>
            <a:r>
              <a:rPr lang="nl-NL" sz="1200">
                <a:solidFill>
                  <a:schemeClr val="bg1"/>
                </a:solidFill>
                <a:latin typeface="Barlow Condensed" panose="00000506000000000000" pitchFamily="2" charset="0"/>
                <a:cs typeface="Calibri" panose="020F0502020204030204" pitchFamily="34" charset="0"/>
              </a:rPr>
              <a:t>u</a:t>
            </a:r>
            <a:r>
              <a:rPr lang="nl-NL" sz="1200" b="0" i="0" u="none" strike="noStrike" baseline="0">
                <a:solidFill>
                  <a:schemeClr val="bg1"/>
                </a:solidFill>
                <a:latin typeface="Barlow Condensed" panose="00000506000000000000" pitchFamily="2" charset="0"/>
                <a:cs typeface="Calibri" panose="020F0502020204030204" pitchFamily="34" charset="0"/>
              </a:rPr>
              <a:t> diverse installaties en materialen voor een energiezuinige woning kunt bekijken en </a:t>
            </a:r>
            <a:r>
              <a:rPr lang="nl-NL" sz="1200">
                <a:solidFill>
                  <a:schemeClr val="bg1"/>
                </a:solidFill>
                <a:latin typeface="Barlow Condensed" panose="00000506000000000000" pitchFamily="2" charset="0"/>
                <a:cs typeface="Calibri" panose="020F0502020204030204" pitchFamily="34" charset="0"/>
              </a:rPr>
              <a:t>ervaren. Denk hierbij aan isolatiematerialen, warmtepompen, zonnepanelen en ventilatiesystemen. Adviseurs geven gratis, persoonlijk advies.</a:t>
            </a:r>
          </a:p>
        </p:txBody>
      </p:sp>
      <p:pic>
        <p:nvPicPr>
          <p:cNvPr id="29" name="Afbeelding 28" descr="Afbeelding met tekst, clipart, Graphics, grafische vormgeving&#10;&#10;Door AI gegenereerde inhoud is mogelijk onjuist.">
            <a:extLst>
              <a:ext uri="{FF2B5EF4-FFF2-40B4-BE49-F238E27FC236}">
                <a16:creationId xmlns:a16="http://schemas.microsoft.com/office/drawing/2014/main" id="{7387E5B4-56F8-738E-81B1-6E6F0D240D4E}"/>
              </a:ext>
            </a:extLst>
          </p:cNvPr>
          <p:cNvPicPr>
            <a:picLocks noChangeAspect="1"/>
          </p:cNvPicPr>
          <p:nvPr/>
        </p:nvPicPr>
        <p:blipFill>
          <a:blip r:embed="rId3">
            <a:extLst>
              <a:ext uri="{28A0092B-C50C-407E-A947-70E740481C1C}">
                <a14:useLocalDpi xmlns:a14="http://schemas.microsoft.com/office/drawing/2010/main" val="0"/>
              </a:ext>
            </a:extLst>
          </a:blip>
          <a:srcRect b="25481"/>
          <a:stretch>
            <a:fillRect/>
          </a:stretch>
        </p:blipFill>
        <p:spPr>
          <a:xfrm>
            <a:off x="5004451" y="1478768"/>
            <a:ext cx="4531022" cy="3376450"/>
          </a:xfrm>
          <a:prstGeom prst="rect">
            <a:avLst/>
          </a:prstGeom>
        </p:spPr>
      </p:pic>
      <p:sp>
        <p:nvSpPr>
          <p:cNvPr id="30" name="Tekstvak 29">
            <a:extLst>
              <a:ext uri="{FF2B5EF4-FFF2-40B4-BE49-F238E27FC236}">
                <a16:creationId xmlns:a16="http://schemas.microsoft.com/office/drawing/2014/main" id="{8930935A-EACE-CF24-EE66-6E0BD0658AF8}"/>
              </a:ext>
            </a:extLst>
          </p:cNvPr>
          <p:cNvSpPr txBox="1"/>
          <p:nvPr/>
        </p:nvSpPr>
        <p:spPr>
          <a:xfrm>
            <a:off x="66052" y="6372618"/>
            <a:ext cx="3661121" cy="430887"/>
          </a:xfrm>
          <a:prstGeom prst="rect">
            <a:avLst/>
          </a:prstGeom>
          <a:noFill/>
        </p:spPr>
        <p:txBody>
          <a:bodyPr wrap="square" rtlCol="0">
            <a:spAutoFit/>
          </a:bodyPr>
          <a:lstStyle/>
          <a:p>
            <a:r>
              <a:rPr lang="nl-NL" sz="1100" b="0" i="0" u="none" strike="noStrike" baseline="0">
                <a:latin typeface="Barlow Condensed" panose="00000506000000000000" pitchFamily="2" charset="0"/>
                <a:cs typeface="Calibri" panose="020F0502020204030204" pitchFamily="34" charset="0"/>
              </a:rPr>
              <a:t>Heeft u vragen? Mail naar </a:t>
            </a:r>
            <a:r>
              <a:rPr lang="nl-NL" sz="1100" b="0" i="0" u="none" strike="noStrike" baseline="0">
                <a:latin typeface="Barlow Condensed" panose="00000506000000000000" pitchFamily="2" charset="0"/>
                <a:cs typeface="Calibri" panose="020F0502020204030204" pitchFamily="34" charset="0"/>
                <a:hlinkClick r:id="rId4">
                  <a:extLst>
                    <a:ext uri="{A12FA001-AC4F-418D-AE19-62706E023703}">
                      <ahyp:hlinkClr xmlns:ahyp="http://schemas.microsoft.com/office/drawing/2018/hyperlinkcolor" val="tx"/>
                    </a:ext>
                  </a:extLst>
                </a:hlinkClick>
              </a:rPr>
              <a:t>duurzaam@wijkbijduurstede.nl</a:t>
            </a:r>
            <a:r>
              <a:rPr lang="nl-NL" sz="1100" b="0" i="0" u="none" strike="noStrike" baseline="0">
                <a:latin typeface="Barlow Condensed" panose="00000506000000000000" pitchFamily="2" charset="0"/>
                <a:cs typeface="Calibri" panose="020F0502020204030204" pitchFamily="34" charset="0"/>
              </a:rPr>
              <a:t>,</a:t>
            </a:r>
          </a:p>
          <a:p>
            <a:r>
              <a:rPr lang="nl-NL" sz="1100" b="0" i="0" u="none" strike="noStrike" baseline="0">
                <a:latin typeface="Barlow Condensed" panose="00000506000000000000" pitchFamily="2" charset="0"/>
                <a:cs typeface="Calibri" panose="020F0502020204030204" pitchFamily="34" charset="0"/>
              </a:rPr>
              <a:t>bel  0343-595 595​​ of kijk op www.wijkbijduurstede.nl/duurzaamheid </a:t>
            </a:r>
            <a:endParaRPr lang="nl-NL" sz="1100">
              <a:latin typeface="Barlow Condensed" panose="00000506000000000000" pitchFamily="2" charset="0"/>
              <a:cs typeface="Calibri" panose="020F0502020204030204" pitchFamily="34" charset="0"/>
            </a:endParaRPr>
          </a:p>
        </p:txBody>
      </p:sp>
      <p:pic>
        <p:nvPicPr>
          <p:cNvPr id="32" name="Afbeelding 31" descr="Afbeelding met Lettertype, tekst, Graphics, logo&#10;&#10;Door AI gegenereerde inhoud is mogelijk onjuist.">
            <a:extLst>
              <a:ext uri="{FF2B5EF4-FFF2-40B4-BE49-F238E27FC236}">
                <a16:creationId xmlns:a16="http://schemas.microsoft.com/office/drawing/2014/main" id="{E6DDB133-5BEB-32BF-7310-306CCEE9C881}"/>
              </a:ext>
            </a:extLst>
          </p:cNvPr>
          <p:cNvPicPr>
            <a:picLocks noChangeAspect="1"/>
          </p:cNvPicPr>
          <p:nvPr/>
        </p:nvPicPr>
        <p:blipFill>
          <a:blip r:embed="rId5"/>
          <a:stretch>
            <a:fillRect/>
          </a:stretch>
        </p:blipFill>
        <p:spPr>
          <a:xfrm>
            <a:off x="8290561" y="6425590"/>
            <a:ext cx="1549386" cy="324947"/>
          </a:xfrm>
          <a:prstGeom prst="rect">
            <a:avLst/>
          </a:prstGeom>
        </p:spPr>
      </p:pic>
      <p:pic>
        <p:nvPicPr>
          <p:cNvPr id="2" name="Picture 4">
            <a:extLst>
              <a:ext uri="{FF2B5EF4-FFF2-40B4-BE49-F238E27FC236}">
                <a16:creationId xmlns:a16="http://schemas.microsoft.com/office/drawing/2014/main" id="{8FE4BD07-413D-FB95-DF63-B4C858733958}"/>
              </a:ext>
            </a:extLst>
          </p:cNvPr>
          <p:cNvPicPr>
            <a:picLocks noChangeAspect="1"/>
          </p:cNvPicPr>
          <p:nvPr/>
        </p:nvPicPr>
        <p:blipFill>
          <a:blip r:embed="rId6"/>
          <a:stretch>
            <a:fillRect/>
          </a:stretch>
        </p:blipFill>
        <p:spPr>
          <a:xfrm>
            <a:off x="221769" y="4349382"/>
            <a:ext cx="1232598" cy="1267487"/>
          </a:xfrm>
          <a:prstGeom prst="rect">
            <a:avLst/>
          </a:prstGeom>
        </p:spPr>
      </p:pic>
      <p:sp>
        <p:nvSpPr>
          <p:cNvPr id="3" name="Tekstvak 2">
            <a:extLst>
              <a:ext uri="{FF2B5EF4-FFF2-40B4-BE49-F238E27FC236}">
                <a16:creationId xmlns:a16="http://schemas.microsoft.com/office/drawing/2014/main" id="{7E9DB29F-5BDB-83AF-4B04-2C78CF490A6C}"/>
              </a:ext>
            </a:extLst>
          </p:cNvPr>
          <p:cNvSpPr txBox="1"/>
          <p:nvPr/>
        </p:nvSpPr>
        <p:spPr>
          <a:xfrm>
            <a:off x="1579651" y="4273624"/>
            <a:ext cx="2975630" cy="1415772"/>
          </a:xfrm>
          <a:prstGeom prst="rect">
            <a:avLst/>
          </a:prstGeom>
          <a:noFill/>
        </p:spPr>
        <p:txBody>
          <a:bodyPr wrap="square" rtlCol="0">
            <a:spAutoFit/>
          </a:bodyPr>
          <a:lstStyle/>
          <a:p>
            <a:r>
              <a:rPr lang="nl-NL" sz="1400" b="1">
                <a:solidFill>
                  <a:schemeClr val="bg1"/>
                </a:solidFill>
                <a:latin typeface="Barlow condensed "/>
                <a:cs typeface="Calibri" panose="020F0502020204030204" pitchFamily="34" charset="0"/>
              </a:rPr>
              <a:t>Verbeter je huis (Milieu Centraal)</a:t>
            </a:r>
          </a:p>
          <a:p>
            <a:r>
              <a:rPr lang="nl-NL" sz="1200" b="1">
                <a:solidFill>
                  <a:schemeClr val="accent2"/>
                </a:solidFill>
                <a:latin typeface="Barlow condensed "/>
                <a:cs typeface="Calibri" panose="020F0502020204030204" pitchFamily="34" charset="0"/>
              </a:rPr>
              <a:t>www.verbeterjehuis.nl</a:t>
            </a:r>
          </a:p>
          <a:p>
            <a:pPr marL="171450" indent="-171450">
              <a:buFont typeface="Arial" panose="020B0604020202020204" pitchFamily="34" charset="0"/>
              <a:buChar char="•"/>
            </a:pPr>
            <a:r>
              <a:rPr lang="nl-NL" sz="1200">
                <a:solidFill>
                  <a:schemeClr val="bg1"/>
                </a:solidFill>
                <a:latin typeface="Barlow condensed "/>
                <a:cs typeface="Calibri" panose="020F0502020204030204" pitchFamily="34" charset="0"/>
              </a:rPr>
              <a:t>Praktische online gids voor een energiezuinig huis</a:t>
            </a:r>
          </a:p>
          <a:p>
            <a:pPr marL="171450" indent="-171450">
              <a:buFont typeface="Arial" panose="020B0604020202020204" pitchFamily="34" charset="0"/>
              <a:buChar char="•"/>
            </a:pPr>
            <a:r>
              <a:rPr lang="nl-NL" sz="1200">
                <a:solidFill>
                  <a:schemeClr val="bg1"/>
                </a:solidFill>
                <a:latin typeface="Barlow condensed "/>
                <a:cs typeface="Calibri" panose="020F0502020204030204" pitchFamily="34" charset="0"/>
              </a:rPr>
              <a:t>Met de verbetercheck maakt u zelf een verbeterplan voor uw huis. Ontdek hoeveel u gaat besparen, wat het kost en hoeveel subsidie u kunt verwachten</a:t>
            </a:r>
            <a:endParaRPr lang="nl-NL" sz="1200" b="0" i="0" u="none" strike="noStrike" baseline="0">
              <a:solidFill>
                <a:schemeClr val="bg1"/>
              </a:solidFill>
              <a:latin typeface="Barlow condensed "/>
              <a:cs typeface="Calibri" panose="020F0502020204030204" pitchFamily="34" charset="0"/>
            </a:endParaRPr>
          </a:p>
        </p:txBody>
      </p:sp>
      <p:pic>
        <p:nvPicPr>
          <p:cNvPr id="5" name="Picture 6">
            <a:extLst>
              <a:ext uri="{FF2B5EF4-FFF2-40B4-BE49-F238E27FC236}">
                <a16:creationId xmlns:a16="http://schemas.microsoft.com/office/drawing/2014/main" id="{CD58322F-26A2-4FC4-C487-FE7F5483059D}"/>
              </a:ext>
            </a:extLst>
          </p:cNvPr>
          <p:cNvPicPr>
            <a:picLocks noChangeAspect="1"/>
          </p:cNvPicPr>
          <p:nvPr/>
        </p:nvPicPr>
        <p:blipFill>
          <a:blip r:embed="rId7"/>
          <a:stretch>
            <a:fillRect/>
          </a:stretch>
        </p:blipFill>
        <p:spPr>
          <a:xfrm>
            <a:off x="221769" y="558017"/>
            <a:ext cx="1221287" cy="1176951"/>
          </a:xfrm>
          <a:prstGeom prst="rect">
            <a:avLst/>
          </a:prstGeom>
        </p:spPr>
      </p:pic>
      <p:sp>
        <p:nvSpPr>
          <p:cNvPr id="6" name="Tekstvak 5">
            <a:extLst>
              <a:ext uri="{FF2B5EF4-FFF2-40B4-BE49-F238E27FC236}">
                <a16:creationId xmlns:a16="http://schemas.microsoft.com/office/drawing/2014/main" id="{A16C4954-6160-5F90-B807-CD9BD7C59B2A}"/>
              </a:ext>
            </a:extLst>
          </p:cNvPr>
          <p:cNvSpPr txBox="1"/>
          <p:nvPr/>
        </p:nvSpPr>
        <p:spPr>
          <a:xfrm>
            <a:off x="1579651" y="477241"/>
            <a:ext cx="3145277" cy="1785104"/>
          </a:xfrm>
          <a:prstGeom prst="rect">
            <a:avLst/>
          </a:prstGeom>
          <a:noFill/>
        </p:spPr>
        <p:txBody>
          <a:bodyPr wrap="square" rtlCol="0">
            <a:spAutoFit/>
          </a:bodyPr>
          <a:lstStyle/>
          <a:p>
            <a:r>
              <a:rPr lang="nl-NL" sz="1400" b="1">
                <a:solidFill>
                  <a:schemeClr val="bg1"/>
                </a:solidFill>
                <a:latin typeface="Barlow Condensed" panose="00000506000000000000" pitchFamily="2" charset="0"/>
                <a:cs typeface="Calibri" panose="020F0502020204030204" pitchFamily="34" charset="0"/>
              </a:rPr>
              <a:t>Het Energieloket: gratis energiegesprek</a:t>
            </a:r>
          </a:p>
          <a:p>
            <a:r>
              <a:rPr lang="nl-NL" sz="1200" b="1">
                <a:solidFill>
                  <a:schemeClr val="accent2"/>
                </a:solidFill>
                <a:latin typeface="Barlow Condensed" panose="00000506000000000000" pitchFamily="2" charset="0"/>
                <a:cs typeface="Calibri" panose="020F0502020204030204" pitchFamily="34" charset="0"/>
              </a:rPr>
              <a:t>www.ewec.nl/energieloket</a:t>
            </a:r>
          </a:p>
          <a:p>
            <a:pPr marL="171450" indent="-171450">
              <a:buFont typeface="Arial" panose="020B0604020202020204" pitchFamily="34" charset="0"/>
              <a:buChar char="•"/>
            </a:pPr>
            <a:r>
              <a:rPr lang="nl-NL" sz="1200">
                <a:solidFill>
                  <a:schemeClr val="bg1"/>
                </a:solidFill>
                <a:latin typeface="Barlow Condensed" panose="00000506000000000000" pitchFamily="2" charset="0"/>
                <a:cs typeface="Calibri" panose="020F0502020204030204" pitchFamily="34" charset="0"/>
              </a:rPr>
              <a:t>Voor huurders, woningeigenaren, VvE’s, monumenteigenaren</a:t>
            </a:r>
          </a:p>
          <a:p>
            <a:pPr marL="171450" indent="-171450">
              <a:buFont typeface="Arial" panose="020B0604020202020204" pitchFamily="34" charset="0"/>
              <a:buChar char="•"/>
            </a:pPr>
            <a:r>
              <a:rPr lang="nl-NL" sz="1200">
                <a:solidFill>
                  <a:schemeClr val="bg1"/>
                </a:solidFill>
                <a:latin typeface="Barlow Condensed" panose="00000506000000000000" pitchFamily="2" charset="0"/>
                <a:cs typeface="Calibri" panose="020F0502020204030204" pitchFamily="34" charset="0"/>
              </a:rPr>
              <a:t>Gratis energiegesprek met lokale, deskundige energiecoach</a:t>
            </a:r>
          </a:p>
          <a:p>
            <a:pPr marL="171450" indent="-171450">
              <a:buFont typeface="Arial" panose="020B0604020202020204" pitchFamily="34" charset="0"/>
              <a:buChar char="•"/>
            </a:pPr>
            <a:r>
              <a:rPr lang="nl-NL" sz="1200">
                <a:solidFill>
                  <a:schemeClr val="bg1"/>
                </a:solidFill>
                <a:latin typeface="Barlow Condensed" panose="00000506000000000000" pitchFamily="2" charset="0"/>
                <a:cs typeface="Calibri" panose="020F0502020204030204" pitchFamily="34" charset="0"/>
              </a:rPr>
              <a:t>Inzicht in passende maatregelen, voor direct besparen en meer comfort in uw woning</a:t>
            </a:r>
          </a:p>
          <a:p>
            <a:endParaRPr lang="nl-NL" sz="1200">
              <a:solidFill>
                <a:schemeClr val="bg1"/>
              </a:solidFill>
              <a:latin typeface="Barlow Condensed" panose="00000506000000000000" pitchFamily="2" charset="0"/>
              <a:cs typeface="Calibri" panose="020F0502020204030204" pitchFamily="34" charset="0"/>
            </a:endParaRPr>
          </a:p>
        </p:txBody>
      </p:sp>
    </p:spTree>
    <p:extLst>
      <p:ext uri="{BB962C8B-B14F-4D97-AF65-F5344CB8AC3E}">
        <p14:creationId xmlns:p14="http://schemas.microsoft.com/office/powerpoint/2010/main" val="107993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93E24E32-C364-08C8-715C-EEB6C506C5BF}"/>
              </a:ext>
            </a:extLst>
          </p:cNvPr>
          <p:cNvSpPr>
            <a:spLocks noGrp="1" noRot="1" noMove="1" noResize="1" noEditPoints="1" noAdjustHandles="1" noChangeArrowheads="1" noChangeShapeType="1"/>
          </p:cNvSpPr>
          <p:nvPr/>
        </p:nvSpPr>
        <p:spPr>
          <a:xfrm>
            <a:off x="0" y="0"/>
            <a:ext cx="9906000" cy="6313829"/>
          </a:xfrm>
          <a:prstGeom prst="rect">
            <a:avLst/>
          </a:prstGeom>
          <a:solidFill>
            <a:srgbClr val="0945C3"/>
          </a:solidFill>
          <a:ln>
            <a:solidFill>
              <a:srgbClr val="0945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Picture 2">
            <a:extLst>
              <a:ext uri="{FF2B5EF4-FFF2-40B4-BE49-F238E27FC236}">
                <a16:creationId xmlns:a16="http://schemas.microsoft.com/office/drawing/2014/main" id="{0D588FEB-FBD9-88DB-379E-1E219F9395BA}"/>
              </a:ext>
            </a:extLst>
          </p:cNvPr>
          <p:cNvPicPr>
            <a:picLocks noChangeAspect="1"/>
          </p:cNvPicPr>
          <p:nvPr/>
        </p:nvPicPr>
        <p:blipFill>
          <a:blip r:embed="rId3"/>
          <a:stretch>
            <a:fillRect/>
          </a:stretch>
        </p:blipFill>
        <p:spPr>
          <a:xfrm flipH="1">
            <a:off x="216616" y="477247"/>
            <a:ext cx="1176054" cy="1188269"/>
          </a:xfrm>
          <a:prstGeom prst="rect">
            <a:avLst/>
          </a:prstGeom>
        </p:spPr>
      </p:pic>
      <p:pic>
        <p:nvPicPr>
          <p:cNvPr id="19" name="Picture 3">
            <a:extLst>
              <a:ext uri="{FF2B5EF4-FFF2-40B4-BE49-F238E27FC236}">
                <a16:creationId xmlns:a16="http://schemas.microsoft.com/office/drawing/2014/main" id="{A90C852C-7580-0FFD-F66F-2DFC2EC9DB03}"/>
              </a:ext>
            </a:extLst>
          </p:cNvPr>
          <p:cNvPicPr>
            <a:picLocks noChangeAspect="1"/>
          </p:cNvPicPr>
          <p:nvPr/>
        </p:nvPicPr>
        <p:blipFill>
          <a:blip r:embed="rId4"/>
          <a:stretch>
            <a:fillRect/>
          </a:stretch>
        </p:blipFill>
        <p:spPr>
          <a:xfrm>
            <a:off x="216616" y="3193779"/>
            <a:ext cx="1198673" cy="1267486"/>
          </a:xfrm>
          <a:prstGeom prst="rect">
            <a:avLst/>
          </a:prstGeom>
        </p:spPr>
      </p:pic>
      <p:pic>
        <p:nvPicPr>
          <p:cNvPr id="20" name="Picture 5">
            <a:extLst>
              <a:ext uri="{FF2B5EF4-FFF2-40B4-BE49-F238E27FC236}">
                <a16:creationId xmlns:a16="http://schemas.microsoft.com/office/drawing/2014/main" id="{5A599F32-CCA3-D701-5067-DF959807CAEA}"/>
              </a:ext>
            </a:extLst>
          </p:cNvPr>
          <p:cNvPicPr>
            <a:picLocks noChangeAspect="1"/>
          </p:cNvPicPr>
          <p:nvPr/>
        </p:nvPicPr>
        <p:blipFill>
          <a:blip r:embed="rId5"/>
          <a:stretch>
            <a:fillRect/>
          </a:stretch>
        </p:blipFill>
        <p:spPr>
          <a:xfrm flipH="1">
            <a:off x="5328612" y="2386072"/>
            <a:ext cx="1221287" cy="1244853"/>
          </a:xfrm>
          <a:prstGeom prst="rect">
            <a:avLst/>
          </a:prstGeom>
        </p:spPr>
      </p:pic>
      <p:pic>
        <p:nvPicPr>
          <p:cNvPr id="22" name="Picture 7">
            <a:extLst>
              <a:ext uri="{FF2B5EF4-FFF2-40B4-BE49-F238E27FC236}">
                <a16:creationId xmlns:a16="http://schemas.microsoft.com/office/drawing/2014/main" id="{DF523D03-9652-AD7A-C521-49F9C548BD75}"/>
              </a:ext>
            </a:extLst>
          </p:cNvPr>
          <p:cNvPicPr>
            <a:picLocks noChangeAspect="1"/>
          </p:cNvPicPr>
          <p:nvPr/>
        </p:nvPicPr>
        <p:blipFill>
          <a:blip r:embed="rId6"/>
          <a:stretch>
            <a:fillRect/>
          </a:stretch>
        </p:blipFill>
        <p:spPr>
          <a:xfrm>
            <a:off x="5328612" y="4126832"/>
            <a:ext cx="1209981" cy="1278803"/>
          </a:xfrm>
          <a:prstGeom prst="rect">
            <a:avLst/>
          </a:prstGeom>
        </p:spPr>
      </p:pic>
      <p:sp>
        <p:nvSpPr>
          <p:cNvPr id="24" name="Tekstvak 23">
            <a:extLst>
              <a:ext uri="{FF2B5EF4-FFF2-40B4-BE49-F238E27FC236}">
                <a16:creationId xmlns:a16="http://schemas.microsoft.com/office/drawing/2014/main" id="{C8F4F7D6-4FEF-73A6-3A85-D613DDBA6599}"/>
              </a:ext>
            </a:extLst>
          </p:cNvPr>
          <p:cNvSpPr txBox="1"/>
          <p:nvPr/>
        </p:nvSpPr>
        <p:spPr>
          <a:xfrm>
            <a:off x="1443684" y="354021"/>
            <a:ext cx="3128946" cy="2523768"/>
          </a:xfrm>
          <a:prstGeom prst="rect">
            <a:avLst/>
          </a:prstGeom>
          <a:noFill/>
        </p:spPr>
        <p:txBody>
          <a:bodyPr wrap="square" rtlCol="0">
            <a:spAutoFit/>
          </a:bodyPr>
          <a:lstStyle/>
          <a:p>
            <a:r>
              <a:rPr lang="nl-NL" sz="1400" b="1">
                <a:solidFill>
                  <a:srgbClr val="FFFFFF"/>
                </a:solidFill>
                <a:latin typeface="Barlow Condensed" panose="00000506000000000000" pitchFamily="2" charset="0"/>
                <a:cs typeface="Calibri" panose="020F0502020204030204" pitchFamily="34" charset="0"/>
              </a:rPr>
              <a:t>Gemeentelijke isolatiesubsidie </a:t>
            </a:r>
            <a:r>
              <a:rPr lang="nl-NL" sz="1200" b="1">
                <a:solidFill>
                  <a:schemeClr val="accent2"/>
                </a:solidFill>
                <a:latin typeface="Barlow Condensed" panose="00000506000000000000" pitchFamily="2" charset="0"/>
                <a:cs typeface="Calibri" panose="020F0502020204030204" pitchFamily="34" charset="0"/>
              </a:rPr>
              <a:t>www.wijkbijduurstede.nl/isoleren</a:t>
            </a:r>
          </a:p>
          <a:p>
            <a:pPr marL="171450" indent="-171450" algn="l">
              <a:buFont typeface="Arial" panose="020B0604020202020204" pitchFamily="34" charset="0"/>
              <a:buChar char="•"/>
            </a:pPr>
            <a:r>
              <a:rPr lang="nl-NL" sz="1200">
                <a:solidFill>
                  <a:srgbClr val="FFFFFF"/>
                </a:solidFill>
                <a:latin typeface="Barlow Condensed" panose="00000506000000000000" pitchFamily="2" charset="0"/>
                <a:cs typeface="Calibri" panose="020F0502020204030204" pitchFamily="34" charset="0"/>
              </a:rPr>
              <a:t>V</a:t>
            </a:r>
            <a:r>
              <a:rPr lang="nl-NL" sz="1200" b="0" i="0" u="none" strike="noStrike" baseline="0">
                <a:solidFill>
                  <a:srgbClr val="FFFFFF"/>
                </a:solidFill>
                <a:latin typeface="Barlow Condensed" panose="00000506000000000000" pitchFamily="2" charset="0"/>
                <a:cs typeface="Calibri" panose="020F0502020204030204" pitchFamily="34" charset="0"/>
              </a:rPr>
              <a:t>oor woningeigenaren (niet in VvE of monument)</a:t>
            </a:r>
          </a:p>
          <a:p>
            <a:pPr marL="171450" indent="-171450">
              <a:buFont typeface="Arial" panose="020B0604020202020204" pitchFamily="34" charset="0"/>
              <a:buChar char="•"/>
            </a:pPr>
            <a:r>
              <a:rPr lang="nl-NL" sz="1200" b="0" i="0" u="none" strike="noStrike" baseline="0">
                <a:solidFill>
                  <a:srgbClr val="FFFFFF"/>
                </a:solidFill>
                <a:latin typeface="Barlow Condensed" panose="00000506000000000000" pitchFamily="2" charset="0"/>
                <a:cs typeface="Calibri" panose="020F0502020204030204" pitchFamily="34" charset="0"/>
              </a:rPr>
              <a:t>Maximaal </a:t>
            </a:r>
            <a:r>
              <a:rPr lang="nl-NL" sz="1200">
                <a:solidFill>
                  <a:srgbClr val="FFFFFF"/>
                </a:solidFill>
                <a:latin typeface="Barlow Condensed" panose="00000506000000000000" pitchFamily="2" charset="0"/>
                <a:cs typeface="Calibri" panose="020F0502020204030204" pitchFamily="34" charset="0"/>
              </a:rPr>
              <a:t>€ </a:t>
            </a:r>
            <a:r>
              <a:rPr lang="nl-NL" sz="1200" b="0" i="0" u="none" strike="noStrike" baseline="0">
                <a:solidFill>
                  <a:srgbClr val="FFFFFF"/>
                </a:solidFill>
                <a:latin typeface="Barlow Condensed" panose="00000506000000000000" pitchFamily="2" charset="0"/>
                <a:cs typeface="Calibri" panose="020F0502020204030204" pitchFamily="34" charset="0"/>
              </a:rPr>
              <a:t>2750 voor woningisolatie:</a:t>
            </a:r>
          </a:p>
          <a:p>
            <a:pPr marL="628650" lvl="1" indent="-171450">
              <a:buFont typeface="Wingdings" panose="05000000000000000000" pitchFamily="2" charset="2"/>
              <a:buChar char="§"/>
            </a:pPr>
            <a:r>
              <a:rPr lang="nl-NL" sz="1200">
                <a:solidFill>
                  <a:srgbClr val="FFFFFF"/>
                </a:solidFill>
                <a:latin typeface="Barlow Condensed" panose="00000506000000000000" pitchFamily="2" charset="0"/>
                <a:cs typeface="Calibri" panose="020F0502020204030204" pitchFamily="34" charset="0"/>
              </a:rPr>
              <a:t>Tot € 1500 bij 1 maatregel</a:t>
            </a:r>
          </a:p>
          <a:p>
            <a:pPr marL="628650" lvl="1" indent="-171450">
              <a:buFont typeface="Wingdings" panose="05000000000000000000" pitchFamily="2" charset="2"/>
              <a:buChar char="§"/>
            </a:pPr>
            <a:r>
              <a:rPr lang="nl-NL" sz="1200">
                <a:solidFill>
                  <a:srgbClr val="FFFFFF"/>
                </a:solidFill>
                <a:latin typeface="Barlow Condensed" panose="00000506000000000000" pitchFamily="2" charset="0"/>
                <a:cs typeface="Calibri" panose="020F0502020204030204" pitchFamily="34" charset="0"/>
              </a:rPr>
              <a:t>Tot € 1250</a:t>
            </a:r>
            <a:r>
              <a:rPr lang="nl-NL" sz="1200" b="0" i="0" u="none" strike="noStrike" baseline="0">
                <a:solidFill>
                  <a:srgbClr val="FFFFFF"/>
                </a:solidFill>
                <a:latin typeface="Barlow Condensed" panose="00000506000000000000" pitchFamily="2" charset="0"/>
                <a:cs typeface="Calibri" panose="020F0502020204030204" pitchFamily="34" charset="0"/>
              </a:rPr>
              <a:t> extra</a:t>
            </a:r>
            <a:r>
              <a:rPr lang="nl-NL" sz="1200">
                <a:solidFill>
                  <a:srgbClr val="FFFFFF"/>
                </a:solidFill>
                <a:latin typeface="Barlow Condensed" panose="00000506000000000000" pitchFamily="2" charset="0"/>
                <a:cs typeface="Calibri" panose="020F0502020204030204" pitchFamily="34" charset="0"/>
              </a:rPr>
              <a:t> bij 2</a:t>
            </a:r>
            <a:r>
              <a:rPr lang="nl-NL" sz="1200" baseline="30000">
                <a:solidFill>
                  <a:srgbClr val="FFFFFF"/>
                </a:solidFill>
                <a:latin typeface="Barlow Condensed" panose="00000506000000000000" pitchFamily="2" charset="0"/>
                <a:cs typeface="Calibri" panose="020F0502020204030204" pitchFamily="34" charset="0"/>
              </a:rPr>
              <a:t>de</a:t>
            </a:r>
            <a:r>
              <a:rPr lang="nl-NL" sz="1200">
                <a:solidFill>
                  <a:srgbClr val="FFFFFF"/>
                </a:solidFill>
                <a:latin typeface="Barlow Condensed" panose="00000506000000000000" pitchFamily="2" charset="0"/>
                <a:cs typeface="Calibri" panose="020F0502020204030204" pitchFamily="34" charset="0"/>
              </a:rPr>
              <a:t> maatregel</a:t>
            </a:r>
            <a:endParaRPr lang="nl-NL" sz="1200" b="0" i="0" u="none" strike="noStrike" baseline="0">
              <a:solidFill>
                <a:srgbClr val="FFFFFF"/>
              </a:solidFill>
              <a:latin typeface="Barlow Condensed" panose="00000506000000000000" pitchFamily="2" charset="0"/>
              <a:cs typeface="Calibri" panose="020F0502020204030204" pitchFamily="34" charset="0"/>
            </a:endParaRPr>
          </a:p>
          <a:p>
            <a:pPr marL="171450" indent="-171450" algn="l">
              <a:buFont typeface="Arial" panose="020B0604020202020204" pitchFamily="34" charset="0"/>
              <a:buChar char="•"/>
            </a:pPr>
            <a:r>
              <a:rPr lang="nl-NL" sz="1200" b="0" i="0" u="none" strike="noStrike" baseline="0">
                <a:solidFill>
                  <a:srgbClr val="FFFFFF"/>
                </a:solidFill>
                <a:latin typeface="Barlow Condensed" panose="00000506000000000000" pitchFamily="2" charset="0"/>
                <a:cs typeface="Calibri" panose="020F0502020204030204" pitchFamily="34" charset="0"/>
              </a:rPr>
              <a:t>Ook voor doe-het-zelvers</a:t>
            </a:r>
          </a:p>
          <a:p>
            <a:pPr marL="171450" indent="-171450" algn="l">
              <a:buFont typeface="Arial" panose="020B0604020202020204" pitchFamily="34" charset="0"/>
              <a:buChar char="•"/>
            </a:pPr>
            <a:r>
              <a:rPr lang="nl-NL" sz="1200" b="0" i="0" u="none" strike="noStrike" baseline="0">
                <a:solidFill>
                  <a:srgbClr val="FFFFFF"/>
                </a:solidFill>
                <a:latin typeface="Barlow Condensed" panose="00000506000000000000" pitchFamily="2" charset="0"/>
                <a:cs typeface="Calibri" panose="020F0502020204030204" pitchFamily="34" charset="0"/>
              </a:rPr>
              <a:t>WOZ-waarde maximaal € </a:t>
            </a:r>
            <a:r>
              <a:rPr lang="nl-NL" sz="1200">
                <a:solidFill>
                  <a:srgbClr val="FFFFFF"/>
                </a:solidFill>
                <a:latin typeface="Barlow Condensed" panose="00000506000000000000" pitchFamily="2" charset="0"/>
                <a:cs typeface="Calibri" panose="020F0502020204030204" pitchFamily="34" charset="0"/>
              </a:rPr>
              <a:t>490.000</a:t>
            </a:r>
            <a:r>
              <a:rPr lang="nl-NL" sz="1200" b="0" i="0" u="none" strike="noStrike" baseline="0">
                <a:solidFill>
                  <a:srgbClr val="FFFFFF"/>
                </a:solidFill>
                <a:latin typeface="Barlow Condensed" panose="00000506000000000000" pitchFamily="2" charset="0"/>
                <a:cs typeface="Calibri" panose="020F0502020204030204" pitchFamily="34" charset="0"/>
              </a:rPr>
              <a:t> (peiljaar 2022)</a:t>
            </a:r>
          </a:p>
          <a:p>
            <a:pPr marL="171450" indent="-171450" algn="l">
              <a:buFont typeface="Arial" panose="020B0604020202020204" pitchFamily="34" charset="0"/>
              <a:buChar char="•"/>
            </a:pPr>
            <a:r>
              <a:rPr lang="nl-NL" sz="1200" b="0" i="0" u="none" strike="noStrike" baseline="0">
                <a:solidFill>
                  <a:srgbClr val="FFFFFF"/>
                </a:solidFill>
                <a:latin typeface="Barlow Condensed" panose="00000506000000000000" pitchFamily="2" charset="0"/>
                <a:cs typeface="Calibri" panose="020F0502020204030204" pitchFamily="34" charset="0"/>
              </a:rPr>
              <a:t>Woning is voor 1995 gebouwd en heeft (of had op 1 januari 2023) twee slecht geïsoleerde bouwdelen (dak, gevel, vloer en/of beglazing)</a:t>
            </a:r>
          </a:p>
          <a:p>
            <a:pPr marL="171450" indent="-171450" algn="l">
              <a:buFont typeface="Arial" panose="020B0604020202020204" pitchFamily="34" charset="0"/>
              <a:buChar char="•"/>
            </a:pPr>
            <a:r>
              <a:rPr lang="nl-NL" sz="1200">
                <a:solidFill>
                  <a:srgbClr val="FFFFFF"/>
                </a:solidFill>
                <a:latin typeface="Barlow Condensed" panose="00000506000000000000" pitchFamily="2" charset="0"/>
                <a:cs typeface="Calibri" panose="020F0502020204030204" pitchFamily="34" charset="0"/>
              </a:rPr>
              <a:t>U isoleert minimaal één bouwdeel</a:t>
            </a:r>
          </a:p>
          <a:p>
            <a:pPr marL="171450" indent="-171450" algn="l">
              <a:buFont typeface="Arial" panose="020B0604020202020204" pitchFamily="34" charset="0"/>
              <a:buChar char="•"/>
            </a:pPr>
            <a:r>
              <a:rPr lang="nl-NL" sz="1200">
                <a:solidFill>
                  <a:srgbClr val="FFFFFF"/>
                </a:solidFill>
                <a:latin typeface="Barlow Condensed" panose="00000506000000000000" pitchFamily="2" charset="0"/>
                <a:cs typeface="Calibri" panose="020F0502020204030204" pitchFamily="34" charset="0"/>
              </a:rPr>
              <a:t>Kan bovenop de ISDE-subsidie aangevraagd worden</a:t>
            </a:r>
            <a:endParaRPr lang="nl-NL" sz="1200" b="0" i="0" u="none" strike="noStrike" baseline="0">
              <a:solidFill>
                <a:srgbClr val="FFFFFF"/>
              </a:solidFill>
              <a:latin typeface="Barlow Condensed" panose="00000506000000000000" pitchFamily="2" charset="0"/>
              <a:cs typeface="Calibri" panose="020F0502020204030204" pitchFamily="34" charset="0"/>
            </a:endParaRPr>
          </a:p>
        </p:txBody>
      </p:sp>
      <p:sp>
        <p:nvSpPr>
          <p:cNvPr id="25" name="Tekstvak 24">
            <a:extLst>
              <a:ext uri="{FF2B5EF4-FFF2-40B4-BE49-F238E27FC236}">
                <a16:creationId xmlns:a16="http://schemas.microsoft.com/office/drawing/2014/main" id="{915A76E1-0E0A-71F8-DC20-FBAAC30087B4}"/>
              </a:ext>
            </a:extLst>
          </p:cNvPr>
          <p:cNvSpPr txBox="1"/>
          <p:nvPr/>
        </p:nvSpPr>
        <p:spPr>
          <a:xfrm>
            <a:off x="1443684" y="3120725"/>
            <a:ext cx="3288963" cy="2185214"/>
          </a:xfrm>
          <a:prstGeom prst="rect">
            <a:avLst/>
          </a:prstGeom>
          <a:noFill/>
        </p:spPr>
        <p:txBody>
          <a:bodyPr wrap="square" rtlCol="0">
            <a:spAutoFit/>
          </a:bodyPr>
          <a:lstStyle/>
          <a:p>
            <a:r>
              <a:rPr lang="nl-NL" sz="1400" b="1">
                <a:solidFill>
                  <a:srgbClr val="FFFFFF"/>
                </a:solidFill>
                <a:latin typeface="Barlow Condensed" panose="00000506000000000000" pitchFamily="2" charset="0"/>
                <a:cs typeface="Calibri" panose="020F0502020204030204" pitchFamily="34" charset="0"/>
              </a:rPr>
              <a:t>Landelijke subsidie voor woningeigenaren (ISDE)</a:t>
            </a:r>
          </a:p>
          <a:p>
            <a:r>
              <a:rPr lang="nl-NL" sz="1200" b="1">
                <a:solidFill>
                  <a:schemeClr val="accent2"/>
                </a:solidFill>
                <a:latin typeface="Barlow Condensed" panose="00000506000000000000" pitchFamily="2" charset="0"/>
                <a:cs typeface="Calibri" panose="020F0502020204030204" pitchFamily="34" charset="0"/>
              </a:rPr>
              <a:t>www.rvo.nl/isde </a:t>
            </a:r>
            <a:endParaRPr lang="nl-NL" sz="1200">
              <a:solidFill>
                <a:srgbClr val="FFFFFF"/>
              </a:solidFill>
              <a:latin typeface="Barlow Condensed" panose="00000506000000000000" pitchFamily="2" charset="0"/>
              <a:cs typeface="Calibri" panose="020F0502020204030204" pitchFamily="34" charset="0"/>
            </a:endParaRPr>
          </a:p>
          <a:p>
            <a:r>
              <a:rPr lang="nl-NL" sz="1200" b="0" i="0" u="none" strike="noStrike" baseline="0">
                <a:solidFill>
                  <a:srgbClr val="FFFFFF"/>
                </a:solidFill>
                <a:latin typeface="Barlow Condensed" panose="00000506000000000000" pitchFamily="2" charset="0"/>
                <a:cs typeface="Calibri" panose="020F0502020204030204" pitchFamily="34" charset="0"/>
              </a:rPr>
              <a:t>Voor woningeigenaren (niet in VvE, wel monumenten)</a:t>
            </a:r>
          </a:p>
          <a:p>
            <a:r>
              <a:rPr lang="nl-NL" sz="1200">
                <a:solidFill>
                  <a:srgbClr val="FFFFFF"/>
                </a:solidFill>
                <a:latin typeface="Barlow Condensed" panose="00000506000000000000" pitchFamily="2" charset="0"/>
                <a:cs typeface="Calibri" panose="020F0502020204030204" pitchFamily="34" charset="0"/>
              </a:rPr>
              <a:t>Voor VvE’s: </a:t>
            </a:r>
            <a:r>
              <a:rPr lang="nl-NL" sz="1200" b="1">
                <a:solidFill>
                  <a:schemeClr val="accent2"/>
                </a:solidFill>
                <a:latin typeface="Barlow Condensed" panose="00000506000000000000" pitchFamily="2" charset="0"/>
                <a:cs typeface="Calibri" panose="020F0502020204030204" pitchFamily="34" charset="0"/>
              </a:rPr>
              <a:t>www.rvo.nl/subsidies-financiering/svve</a:t>
            </a:r>
          </a:p>
          <a:p>
            <a:pPr marL="171450" indent="-171450">
              <a:buFont typeface="Arial" panose="020B0604020202020204" pitchFamily="34" charset="0"/>
              <a:buChar char="•"/>
            </a:pPr>
            <a:r>
              <a:rPr lang="nl-NL" sz="1200" b="0" i="0" u="none" strike="noStrike" baseline="0">
                <a:solidFill>
                  <a:srgbClr val="FFFFFF"/>
                </a:solidFill>
                <a:latin typeface="Barlow Condensed" panose="00000506000000000000" pitchFamily="2" charset="0"/>
                <a:cs typeface="Calibri" panose="020F0502020204030204" pitchFamily="34" charset="0"/>
              </a:rPr>
              <a:t>10% tot 30% subsidie per maatregel</a:t>
            </a:r>
          </a:p>
          <a:p>
            <a:pPr marL="171450" indent="-171450">
              <a:buFont typeface="Arial" panose="020B0604020202020204" pitchFamily="34" charset="0"/>
              <a:buChar char="•"/>
            </a:pPr>
            <a:r>
              <a:rPr lang="nl-NL" sz="1200" b="0" i="0" u="none" strike="noStrike" baseline="0">
                <a:solidFill>
                  <a:srgbClr val="FFFFFF"/>
                </a:solidFill>
                <a:latin typeface="Barlow Condensed" panose="00000506000000000000" pitchFamily="2" charset="0"/>
                <a:cs typeface="Calibri" panose="020F0502020204030204" pitchFamily="34" charset="0"/>
              </a:rPr>
              <a:t>Subsidie voor isolatie verdubbe</a:t>
            </a:r>
            <a:r>
              <a:rPr lang="nl-NL" sz="1200">
                <a:solidFill>
                  <a:srgbClr val="FFFFFF"/>
                </a:solidFill>
                <a:latin typeface="Barlow Condensed" panose="00000506000000000000" pitchFamily="2" charset="0"/>
                <a:cs typeface="Calibri" panose="020F0502020204030204" pitchFamily="34" charset="0"/>
              </a:rPr>
              <a:t>lt als je twee maatregelen neemt binnen 24 maanden</a:t>
            </a:r>
          </a:p>
          <a:p>
            <a:pPr marL="171450" indent="-171450">
              <a:buFont typeface="Arial" panose="020B0604020202020204" pitchFamily="34" charset="0"/>
              <a:buChar char="•"/>
            </a:pPr>
            <a:r>
              <a:rPr lang="nl-NL" sz="1200" b="0" i="0" u="none" strike="noStrike" baseline="0">
                <a:solidFill>
                  <a:srgbClr val="FFFFFF"/>
                </a:solidFill>
                <a:latin typeface="Barlow Condensed" panose="00000506000000000000" pitchFamily="2" charset="0"/>
                <a:cs typeface="Calibri" panose="020F0502020204030204" pitchFamily="34" charset="0"/>
              </a:rPr>
              <a:t>Extra subsidie bij gebruik van natuurlijke materialen</a:t>
            </a:r>
          </a:p>
          <a:p>
            <a:pPr marL="171450" indent="-171450">
              <a:buFont typeface="Arial" panose="020B0604020202020204" pitchFamily="34" charset="0"/>
              <a:buChar char="•"/>
            </a:pPr>
            <a:r>
              <a:rPr lang="nl-NL" sz="1200" b="0" i="0" u="none" strike="noStrike" baseline="0">
                <a:solidFill>
                  <a:srgbClr val="FFFFFF"/>
                </a:solidFill>
                <a:latin typeface="Barlow Condensed" panose="00000506000000000000" pitchFamily="2" charset="0"/>
                <a:cs typeface="Calibri" panose="020F0502020204030204" pitchFamily="34" charset="0"/>
              </a:rPr>
              <a:t>Niet voor doe-het-zelvers</a:t>
            </a:r>
          </a:p>
          <a:p>
            <a:pPr marL="171450" indent="-171450">
              <a:buFont typeface="Arial" panose="020B0604020202020204" pitchFamily="34" charset="0"/>
              <a:buChar char="•"/>
            </a:pPr>
            <a:r>
              <a:rPr lang="nl-NL" sz="1200">
                <a:solidFill>
                  <a:srgbClr val="FFFFFF"/>
                </a:solidFill>
                <a:latin typeface="Barlow Condensed" panose="00000506000000000000" pitchFamily="2" charset="0"/>
                <a:cs typeface="Calibri" panose="020F0502020204030204" pitchFamily="34" charset="0"/>
              </a:rPr>
              <a:t>Subsidie voor warmtepompen en ventilatie</a:t>
            </a:r>
            <a:endParaRPr lang="nl-NL" sz="1200" b="0" i="0" u="none" strike="noStrike" baseline="0">
              <a:solidFill>
                <a:srgbClr val="FFFFFF"/>
              </a:solidFill>
              <a:latin typeface="Barlow Condensed" panose="00000506000000000000" pitchFamily="2" charset="0"/>
              <a:cs typeface="Calibri" panose="020F0502020204030204" pitchFamily="34" charset="0"/>
            </a:endParaRPr>
          </a:p>
        </p:txBody>
      </p:sp>
      <p:sp>
        <p:nvSpPr>
          <p:cNvPr id="26" name="Tekstvak 25">
            <a:extLst>
              <a:ext uri="{FF2B5EF4-FFF2-40B4-BE49-F238E27FC236}">
                <a16:creationId xmlns:a16="http://schemas.microsoft.com/office/drawing/2014/main" id="{635DF229-ABBE-57EB-FF16-624673F5F01C}"/>
              </a:ext>
            </a:extLst>
          </p:cNvPr>
          <p:cNvSpPr txBox="1"/>
          <p:nvPr/>
        </p:nvSpPr>
        <p:spPr>
          <a:xfrm>
            <a:off x="6662585" y="2301917"/>
            <a:ext cx="3212763" cy="1600438"/>
          </a:xfrm>
          <a:prstGeom prst="rect">
            <a:avLst/>
          </a:prstGeom>
          <a:noFill/>
        </p:spPr>
        <p:txBody>
          <a:bodyPr wrap="square" rtlCol="0">
            <a:spAutoFit/>
          </a:bodyPr>
          <a:lstStyle/>
          <a:p>
            <a:r>
              <a:rPr lang="nl-NL" sz="1400" b="1" err="1">
                <a:solidFill>
                  <a:schemeClr val="bg1"/>
                </a:solidFill>
                <a:latin typeface="Barlow Condensed" panose="00000506000000000000" pitchFamily="2" charset="0"/>
                <a:cs typeface="Calibri" panose="020F0502020204030204" pitchFamily="34" charset="0"/>
              </a:rPr>
              <a:t>Energiebespaarlening</a:t>
            </a:r>
            <a:endParaRPr lang="nl-NL" sz="1400" b="1">
              <a:solidFill>
                <a:schemeClr val="bg1"/>
              </a:solidFill>
              <a:latin typeface="Barlow Condensed" panose="00000506000000000000" pitchFamily="2" charset="0"/>
              <a:cs typeface="Calibri" panose="020F0502020204030204" pitchFamily="34" charset="0"/>
            </a:endParaRPr>
          </a:p>
          <a:p>
            <a:r>
              <a:rPr lang="nl-NL" sz="1200" b="1">
                <a:solidFill>
                  <a:schemeClr val="accent2"/>
                </a:solidFill>
                <a:latin typeface="Barlow Condensed" panose="00000506000000000000" pitchFamily="2" charset="0"/>
                <a:cs typeface="Calibri" panose="020F0502020204030204" pitchFamily="34" charset="0"/>
              </a:rPr>
              <a:t>www.warmtefonds.nl</a:t>
            </a:r>
          </a:p>
          <a:p>
            <a:pPr marL="171450" indent="-171450" algn="l">
              <a:buFont typeface="Arial" panose="020B0604020202020204" pitchFamily="34" charset="0"/>
              <a:buChar char="•"/>
            </a:pPr>
            <a:r>
              <a:rPr lang="nl-NL" sz="1200" b="0" i="0" u="none" strike="noStrike" baseline="0">
                <a:solidFill>
                  <a:schemeClr val="bg1"/>
                </a:solidFill>
                <a:latin typeface="Barlow Condensed" panose="00000506000000000000" pitchFamily="2" charset="0"/>
                <a:cs typeface="Calibri" panose="020F0502020204030204" pitchFamily="34" charset="0"/>
              </a:rPr>
              <a:t>Lening voor woningeigenaren (ook in VvE of monument)</a:t>
            </a:r>
          </a:p>
          <a:p>
            <a:pPr marL="171450" indent="-171450" algn="l">
              <a:buFont typeface="Arial" panose="020B0604020202020204" pitchFamily="34" charset="0"/>
              <a:buChar char="•"/>
            </a:pPr>
            <a:r>
              <a:rPr lang="nl-NL" sz="1200" b="0" i="0" u="none" strike="noStrike" baseline="0">
                <a:solidFill>
                  <a:schemeClr val="bg1"/>
                </a:solidFill>
                <a:latin typeface="Barlow Condensed" panose="00000506000000000000" pitchFamily="2" charset="0"/>
                <a:cs typeface="Calibri" panose="020F0502020204030204" pitchFamily="34" charset="0"/>
              </a:rPr>
              <a:t>Gunstige voorwaarden, zoals</a:t>
            </a:r>
            <a:r>
              <a:rPr lang="nl-NL" sz="1200">
                <a:solidFill>
                  <a:schemeClr val="bg1"/>
                </a:solidFill>
                <a:latin typeface="Barlow Condensed" panose="00000506000000000000" pitchFamily="2" charset="0"/>
                <a:cs typeface="Calibri" panose="020F0502020204030204" pitchFamily="34" charset="0"/>
              </a:rPr>
              <a:t> </a:t>
            </a:r>
            <a:r>
              <a:rPr lang="nl-NL" sz="1200" b="0" i="0" u="none" strike="noStrike" baseline="0">
                <a:solidFill>
                  <a:schemeClr val="bg1"/>
                </a:solidFill>
                <a:latin typeface="Barlow Condensed" panose="00000506000000000000" pitchFamily="2" charset="0"/>
                <a:cs typeface="Calibri" panose="020F0502020204030204" pitchFamily="34" charset="0"/>
              </a:rPr>
              <a:t>0% rente bij een verzamelinkomen lager dan € 60.000</a:t>
            </a:r>
          </a:p>
          <a:p>
            <a:pPr marL="171450" indent="-171450" algn="l">
              <a:buFont typeface="Arial" panose="020B0604020202020204" pitchFamily="34" charset="0"/>
              <a:buChar char="•"/>
            </a:pPr>
            <a:r>
              <a:rPr lang="nl-NL" sz="1200">
                <a:solidFill>
                  <a:schemeClr val="bg1"/>
                </a:solidFill>
                <a:latin typeface="Barlow Condensed" panose="00000506000000000000" pitchFamily="2" charset="0"/>
                <a:cs typeface="Calibri" panose="020F0502020204030204" pitchFamily="34" charset="0"/>
              </a:rPr>
              <a:t>Ook voor 75-plussers, bij BKR-registratie of bij beperkte leenmogelijkheden</a:t>
            </a:r>
            <a:endParaRPr lang="nl-NL" sz="1200" b="0" i="0" u="none" strike="noStrike" baseline="0">
              <a:solidFill>
                <a:schemeClr val="bg1"/>
              </a:solidFill>
              <a:latin typeface="Barlow Condensed" panose="00000506000000000000" pitchFamily="2" charset="0"/>
              <a:cs typeface="Calibri" panose="020F0502020204030204" pitchFamily="34" charset="0"/>
            </a:endParaRPr>
          </a:p>
        </p:txBody>
      </p:sp>
      <p:sp>
        <p:nvSpPr>
          <p:cNvPr id="29" name="Tekstvak 28">
            <a:extLst>
              <a:ext uri="{FF2B5EF4-FFF2-40B4-BE49-F238E27FC236}">
                <a16:creationId xmlns:a16="http://schemas.microsoft.com/office/drawing/2014/main" id="{63DA6FB8-C279-A233-25B2-BB851A0EAAC4}"/>
              </a:ext>
            </a:extLst>
          </p:cNvPr>
          <p:cNvSpPr txBox="1"/>
          <p:nvPr/>
        </p:nvSpPr>
        <p:spPr>
          <a:xfrm>
            <a:off x="6662585" y="4052387"/>
            <a:ext cx="3017654" cy="2000548"/>
          </a:xfrm>
          <a:prstGeom prst="rect">
            <a:avLst/>
          </a:prstGeom>
          <a:noFill/>
        </p:spPr>
        <p:txBody>
          <a:bodyPr wrap="square" rtlCol="0">
            <a:spAutoFit/>
          </a:bodyPr>
          <a:lstStyle/>
          <a:p>
            <a:r>
              <a:rPr lang="nl-NL" sz="1400" b="1">
                <a:solidFill>
                  <a:schemeClr val="bg1"/>
                </a:solidFill>
                <a:latin typeface="Barlow Condensed" panose="00000506000000000000" pitchFamily="2" charset="0"/>
                <a:cs typeface="Calibri" panose="020F0502020204030204" pitchFamily="34" charset="0"/>
              </a:rPr>
              <a:t>Energiehulp: gratis energiegesprek en energieklusser</a:t>
            </a:r>
          </a:p>
          <a:p>
            <a:r>
              <a:rPr lang="nl-NL" sz="1200" b="1">
                <a:solidFill>
                  <a:schemeClr val="accent2"/>
                </a:solidFill>
                <a:latin typeface="Barlow Condensed" panose="00000506000000000000" pitchFamily="2" charset="0"/>
                <a:cs typeface="Calibri" panose="020F0502020204030204" pitchFamily="34" charset="0"/>
              </a:rPr>
              <a:t>www.ewec.nl/energiehulp</a:t>
            </a:r>
          </a:p>
          <a:p>
            <a:pPr marL="171450" indent="-171450">
              <a:buFont typeface="Arial" panose="020B0604020202020204" pitchFamily="34" charset="0"/>
              <a:buChar char="•"/>
            </a:pPr>
            <a:r>
              <a:rPr lang="nl-NL" sz="1200">
                <a:solidFill>
                  <a:schemeClr val="bg1"/>
                </a:solidFill>
                <a:latin typeface="Barlow Condensed" panose="00000506000000000000" pitchFamily="2" charset="0"/>
                <a:cs typeface="Calibri" panose="020F0502020204030204" pitchFamily="34" charset="0"/>
              </a:rPr>
              <a:t>Voor inwoners met een laag inkomen</a:t>
            </a:r>
          </a:p>
          <a:p>
            <a:pPr marL="171450" indent="-171450">
              <a:buFont typeface="Arial" panose="020B0604020202020204" pitchFamily="34" charset="0"/>
              <a:buChar char="•"/>
            </a:pPr>
            <a:r>
              <a:rPr lang="nl-NL" sz="1200">
                <a:solidFill>
                  <a:schemeClr val="bg1"/>
                </a:solidFill>
                <a:latin typeface="Barlow Condensed" panose="00000506000000000000" pitchFamily="2" charset="0"/>
                <a:cs typeface="Calibri" panose="020F0502020204030204" pitchFamily="34" charset="0"/>
              </a:rPr>
              <a:t>Energiecoaches geven gratis tips over het verlagen van het energieverbruik en verhogen van het wooncomfort</a:t>
            </a:r>
          </a:p>
          <a:p>
            <a:pPr marL="171450" indent="-171450">
              <a:buFont typeface="Arial" panose="020B0604020202020204" pitchFamily="34" charset="0"/>
              <a:buChar char="•"/>
            </a:pPr>
            <a:r>
              <a:rPr lang="nl-NL" sz="1200">
                <a:solidFill>
                  <a:schemeClr val="bg1"/>
                </a:solidFill>
                <a:latin typeface="Barlow Condensed" panose="00000506000000000000" pitchFamily="2" charset="0"/>
                <a:cs typeface="Calibri" panose="020F0502020204030204" pitchFamily="34" charset="0"/>
              </a:rPr>
              <a:t>Energieklussers brengen gratis kleine energiebesparende maatregelen aan, zoals ledlampen, radiatorfolie en tochtstrippen </a:t>
            </a:r>
            <a:endParaRPr lang="nl-NL" sz="1200" b="0" i="0" u="none" strike="noStrike" baseline="0">
              <a:solidFill>
                <a:schemeClr val="bg1"/>
              </a:solidFill>
              <a:latin typeface="Barlow Condensed" panose="00000506000000000000" pitchFamily="2" charset="0"/>
              <a:cs typeface="Calibri" panose="020F0502020204030204" pitchFamily="34" charset="0"/>
            </a:endParaRPr>
          </a:p>
        </p:txBody>
      </p:sp>
      <p:sp>
        <p:nvSpPr>
          <p:cNvPr id="2" name="Tekstvak 1">
            <a:extLst>
              <a:ext uri="{FF2B5EF4-FFF2-40B4-BE49-F238E27FC236}">
                <a16:creationId xmlns:a16="http://schemas.microsoft.com/office/drawing/2014/main" id="{C93F4AE4-7B93-5DCF-4836-C947F2D6BE7C}"/>
              </a:ext>
            </a:extLst>
          </p:cNvPr>
          <p:cNvSpPr txBox="1"/>
          <p:nvPr/>
        </p:nvSpPr>
        <p:spPr>
          <a:xfrm>
            <a:off x="7365308" y="6464952"/>
            <a:ext cx="925253" cy="246221"/>
          </a:xfrm>
          <a:prstGeom prst="rect">
            <a:avLst/>
          </a:prstGeom>
          <a:noFill/>
        </p:spPr>
        <p:txBody>
          <a:bodyPr wrap="none" rtlCol="0">
            <a:spAutoFit/>
          </a:bodyPr>
          <a:lstStyle/>
          <a:p>
            <a:r>
              <a:rPr lang="nl-NL" sz="1000">
                <a:latin typeface="Barlow Condensed" panose="00000506000000000000" pitchFamily="2" charset="0"/>
              </a:rPr>
              <a:t>Een initiatief van</a:t>
            </a:r>
          </a:p>
        </p:txBody>
      </p:sp>
      <p:pic>
        <p:nvPicPr>
          <p:cNvPr id="3" name="Afbeelding 2" descr="Afbeelding met Lettertype, tekst, Graphics, logo&#10;&#10;Door AI gegenereerde inhoud is mogelijk onjuist.">
            <a:extLst>
              <a:ext uri="{FF2B5EF4-FFF2-40B4-BE49-F238E27FC236}">
                <a16:creationId xmlns:a16="http://schemas.microsoft.com/office/drawing/2014/main" id="{56EF4194-75DE-735C-5897-9A45D55F0C06}"/>
              </a:ext>
            </a:extLst>
          </p:cNvPr>
          <p:cNvPicPr>
            <a:picLocks noChangeAspect="1"/>
          </p:cNvPicPr>
          <p:nvPr/>
        </p:nvPicPr>
        <p:blipFill>
          <a:blip r:embed="rId7"/>
          <a:stretch>
            <a:fillRect/>
          </a:stretch>
        </p:blipFill>
        <p:spPr>
          <a:xfrm>
            <a:off x="8290561" y="6425590"/>
            <a:ext cx="1549386" cy="324947"/>
          </a:xfrm>
          <a:prstGeom prst="rect">
            <a:avLst/>
          </a:prstGeom>
        </p:spPr>
      </p:pic>
      <p:sp>
        <p:nvSpPr>
          <p:cNvPr id="5" name="Tekstvak 4">
            <a:extLst>
              <a:ext uri="{FF2B5EF4-FFF2-40B4-BE49-F238E27FC236}">
                <a16:creationId xmlns:a16="http://schemas.microsoft.com/office/drawing/2014/main" id="{936DCDD3-DF33-E483-341A-59FEF9F9BC01}"/>
              </a:ext>
            </a:extLst>
          </p:cNvPr>
          <p:cNvSpPr txBox="1"/>
          <p:nvPr/>
        </p:nvSpPr>
        <p:spPr>
          <a:xfrm>
            <a:off x="66053" y="6372618"/>
            <a:ext cx="4039222" cy="430887"/>
          </a:xfrm>
          <a:prstGeom prst="rect">
            <a:avLst/>
          </a:prstGeom>
          <a:noFill/>
        </p:spPr>
        <p:txBody>
          <a:bodyPr wrap="square" rtlCol="0">
            <a:spAutoFit/>
          </a:bodyPr>
          <a:lstStyle/>
          <a:p>
            <a:r>
              <a:rPr lang="nl-NL" sz="1100" b="0" i="0" u="none" strike="noStrike" baseline="0">
                <a:latin typeface="Barlow Condensed" panose="00000506000000000000" pitchFamily="2" charset="0"/>
                <a:cs typeface="Calibri" panose="020F0502020204030204" pitchFamily="34" charset="0"/>
              </a:rPr>
              <a:t>Heeft u vragen? Mail naar </a:t>
            </a:r>
            <a:r>
              <a:rPr lang="nl-NL" sz="1100" b="0" i="0" u="none" strike="noStrike" baseline="0">
                <a:latin typeface="Barlow Condensed" panose="00000506000000000000" pitchFamily="2" charset="0"/>
                <a:cs typeface="Calibri" panose="020F0502020204030204" pitchFamily="34" charset="0"/>
                <a:hlinkClick r:id="rId8">
                  <a:extLst>
                    <a:ext uri="{A12FA001-AC4F-418D-AE19-62706E023703}">
                      <ahyp:hlinkClr xmlns:ahyp="http://schemas.microsoft.com/office/drawing/2018/hyperlinkcolor" val="tx"/>
                    </a:ext>
                  </a:extLst>
                </a:hlinkClick>
              </a:rPr>
              <a:t>duurzaam@wijkbijduurstede.nl</a:t>
            </a:r>
            <a:r>
              <a:rPr lang="nl-NL" sz="1100" b="0" i="0" u="none" strike="noStrike" baseline="0">
                <a:latin typeface="Barlow Condensed" panose="00000506000000000000" pitchFamily="2" charset="0"/>
                <a:cs typeface="Calibri" panose="020F0502020204030204" pitchFamily="34" charset="0"/>
              </a:rPr>
              <a:t>,</a:t>
            </a:r>
          </a:p>
          <a:p>
            <a:r>
              <a:rPr lang="nl-NL" sz="1100" b="0" i="0" u="none" strike="noStrike" baseline="0">
                <a:latin typeface="Barlow Condensed" panose="00000506000000000000" pitchFamily="2" charset="0"/>
                <a:cs typeface="Calibri" panose="020F0502020204030204" pitchFamily="34" charset="0"/>
              </a:rPr>
              <a:t>bel  0343-595 595​​ of kijk op www.wijkbijduurstede.nl/duurzaamheid </a:t>
            </a:r>
            <a:endParaRPr lang="nl-NL" sz="1100">
              <a:latin typeface="Barlow Condensed" panose="00000506000000000000" pitchFamily="2" charset="0"/>
              <a:cs typeface="Calibri" panose="020F0502020204030204" pitchFamily="34" charset="0"/>
            </a:endParaRPr>
          </a:p>
        </p:txBody>
      </p:sp>
      <p:sp>
        <p:nvSpPr>
          <p:cNvPr id="6" name="Tekstvak 5">
            <a:extLst>
              <a:ext uri="{FF2B5EF4-FFF2-40B4-BE49-F238E27FC236}">
                <a16:creationId xmlns:a16="http://schemas.microsoft.com/office/drawing/2014/main" id="{AC560EF5-618A-9DD7-BC3E-F8E6FECE648E}"/>
              </a:ext>
            </a:extLst>
          </p:cNvPr>
          <p:cNvSpPr txBox="1"/>
          <p:nvPr/>
        </p:nvSpPr>
        <p:spPr>
          <a:xfrm>
            <a:off x="1056027" y="5384881"/>
            <a:ext cx="1687678" cy="461665"/>
          </a:xfrm>
          <a:prstGeom prst="rect">
            <a:avLst/>
          </a:prstGeom>
          <a:noFill/>
        </p:spPr>
        <p:txBody>
          <a:bodyPr wrap="square" rtlCol="0">
            <a:spAutoFit/>
          </a:bodyPr>
          <a:lstStyle/>
          <a:p>
            <a:r>
              <a:rPr lang="nl-NL" sz="2400" b="1">
                <a:solidFill>
                  <a:srgbClr val="E0885B"/>
                </a:solidFill>
                <a:latin typeface="Bradley Hand ITC" panose="03070402050302030203" pitchFamily="66" charset="0"/>
                <a:cs typeface="Cavolini" panose="020B0502040204020203" pitchFamily="66" charset="0"/>
              </a:rPr>
              <a:t>Scan de</a:t>
            </a:r>
          </a:p>
        </p:txBody>
      </p:sp>
      <p:sp>
        <p:nvSpPr>
          <p:cNvPr id="8" name="Freeform 3">
            <a:extLst>
              <a:ext uri="{FF2B5EF4-FFF2-40B4-BE49-F238E27FC236}">
                <a16:creationId xmlns:a16="http://schemas.microsoft.com/office/drawing/2014/main" id="{60BDCED4-18F4-57AD-681F-05D747042FEA}"/>
              </a:ext>
            </a:extLst>
          </p:cNvPr>
          <p:cNvSpPr/>
          <p:nvPr/>
        </p:nvSpPr>
        <p:spPr>
          <a:xfrm rot="6342127">
            <a:off x="457264" y="4854362"/>
            <a:ext cx="774166" cy="742775"/>
          </a:xfrm>
          <a:custGeom>
            <a:avLst/>
            <a:gdLst/>
            <a:ahLst/>
            <a:cxnLst/>
            <a:rect l="l" t="t" r="r" b="b"/>
            <a:pathLst>
              <a:path w="720212" h="743445">
                <a:moveTo>
                  <a:pt x="0" y="743444"/>
                </a:moveTo>
                <a:lnTo>
                  <a:pt x="720212" y="743444"/>
                </a:lnTo>
                <a:lnTo>
                  <a:pt x="720212" y="0"/>
                </a:lnTo>
                <a:lnTo>
                  <a:pt x="0" y="0"/>
                </a:lnTo>
                <a:lnTo>
                  <a:pt x="0" y="743444"/>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7" name="Tekstvak 6">
            <a:extLst>
              <a:ext uri="{FF2B5EF4-FFF2-40B4-BE49-F238E27FC236}">
                <a16:creationId xmlns:a16="http://schemas.microsoft.com/office/drawing/2014/main" id="{2C338269-AA52-F5EA-659C-5DE184AC8079}"/>
              </a:ext>
            </a:extLst>
          </p:cNvPr>
          <p:cNvSpPr txBox="1"/>
          <p:nvPr/>
        </p:nvSpPr>
        <p:spPr>
          <a:xfrm>
            <a:off x="1056027" y="5629416"/>
            <a:ext cx="4964594" cy="461665"/>
          </a:xfrm>
          <a:prstGeom prst="rect">
            <a:avLst/>
          </a:prstGeom>
          <a:noFill/>
        </p:spPr>
        <p:txBody>
          <a:bodyPr wrap="square">
            <a:spAutoFit/>
          </a:bodyPr>
          <a:lstStyle/>
          <a:p>
            <a:r>
              <a:rPr lang="nl-NL" sz="2400" b="1">
                <a:solidFill>
                  <a:srgbClr val="E0885B"/>
                </a:solidFill>
                <a:latin typeface="Bradley Hand ITC" panose="03070402050302030203" pitchFamily="66" charset="0"/>
                <a:cs typeface="Cavolini" panose="020B0502040204020203" pitchFamily="66" charset="0"/>
              </a:rPr>
              <a:t>QR codes</a:t>
            </a:r>
            <a:endParaRPr lang="nl-NL" sz="2400"/>
          </a:p>
        </p:txBody>
      </p:sp>
      <p:pic>
        <p:nvPicPr>
          <p:cNvPr id="9" name="Picture 3">
            <a:extLst>
              <a:ext uri="{FF2B5EF4-FFF2-40B4-BE49-F238E27FC236}">
                <a16:creationId xmlns:a16="http://schemas.microsoft.com/office/drawing/2014/main" id="{6D4BC39E-8589-3B19-5D25-30B1B86CD547}"/>
              </a:ext>
            </a:extLst>
          </p:cNvPr>
          <p:cNvPicPr>
            <a:picLocks noChangeAspect="1"/>
          </p:cNvPicPr>
          <p:nvPr/>
        </p:nvPicPr>
        <p:blipFill>
          <a:blip r:embed="rId11"/>
          <a:stretch>
            <a:fillRect/>
          </a:stretch>
        </p:blipFill>
        <p:spPr>
          <a:xfrm>
            <a:off x="5328612" y="477247"/>
            <a:ext cx="1198672" cy="1256170"/>
          </a:xfrm>
          <a:prstGeom prst="rect">
            <a:avLst/>
          </a:prstGeom>
        </p:spPr>
      </p:pic>
      <p:sp>
        <p:nvSpPr>
          <p:cNvPr id="10" name="Tekstvak 9">
            <a:extLst>
              <a:ext uri="{FF2B5EF4-FFF2-40B4-BE49-F238E27FC236}">
                <a16:creationId xmlns:a16="http://schemas.microsoft.com/office/drawing/2014/main" id="{C2B9F556-48D4-A354-0204-4AB681D25D53}"/>
              </a:ext>
            </a:extLst>
          </p:cNvPr>
          <p:cNvSpPr txBox="1"/>
          <p:nvPr/>
        </p:nvSpPr>
        <p:spPr>
          <a:xfrm>
            <a:off x="6662585" y="354021"/>
            <a:ext cx="3128030" cy="1969770"/>
          </a:xfrm>
          <a:prstGeom prst="rect">
            <a:avLst/>
          </a:prstGeom>
          <a:noFill/>
        </p:spPr>
        <p:txBody>
          <a:bodyPr wrap="square" rtlCol="0">
            <a:spAutoFit/>
          </a:bodyPr>
          <a:lstStyle/>
          <a:p>
            <a:r>
              <a:rPr lang="nl-NL" sz="1400" b="1">
                <a:solidFill>
                  <a:srgbClr val="FFFFFF"/>
                </a:solidFill>
                <a:latin typeface="Barlow condensed "/>
                <a:cs typeface="Calibri" panose="020F0502020204030204" pitchFamily="34" charset="0"/>
              </a:rPr>
              <a:t>Verduurzaam uw monumentale woning </a:t>
            </a:r>
          </a:p>
          <a:p>
            <a:r>
              <a:rPr lang="nl-NL" sz="1200" b="1">
                <a:solidFill>
                  <a:schemeClr val="accent2"/>
                </a:solidFill>
                <a:latin typeface="Barlow Condensed" panose="00000506000000000000" pitchFamily="2" charset="0"/>
                <a:cs typeface="Calibri" panose="020F0502020204030204" pitchFamily="34" charset="0"/>
              </a:rPr>
              <a:t>www.monumenten.nl/verduurzamen</a:t>
            </a:r>
            <a:endParaRPr lang="nl-NL" sz="1200">
              <a:solidFill>
                <a:srgbClr val="FFFFFF"/>
              </a:solidFill>
              <a:latin typeface="Barlow condensed "/>
              <a:cs typeface="Calibri" panose="020F0502020204030204" pitchFamily="34" charset="0"/>
            </a:endParaRPr>
          </a:p>
          <a:p>
            <a:r>
              <a:rPr lang="nl-NL" sz="1200">
                <a:solidFill>
                  <a:srgbClr val="FFFFFF"/>
                </a:solidFill>
                <a:latin typeface="Barlow condensed "/>
                <a:cs typeface="Calibri" panose="020F0502020204030204" pitchFamily="34" charset="0"/>
              </a:rPr>
              <a:t>Gebruik de gratis online Zelfscan Duurzaam Monument en ontdek in een paar minuten hoe u uw monument verduurzaamt</a:t>
            </a:r>
          </a:p>
          <a:p>
            <a:pPr marL="171450" indent="-171450">
              <a:buFont typeface="Arial" panose="020B0604020202020204" pitchFamily="34" charset="0"/>
              <a:buChar char="•"/>
            </a:pPr>
            <a:r>
              <a:rPr lang="nl-NL" sz="1200">
                <a:solidFill>
                  <a:srgbClr val="FFFFFF"/>
                </a:solidFill>
                <a:latin typeface="Barlow condensed "/>
                <a:cs typeface="Calibri" panose="020F0502020204030204" pitchFamily="34" charset="0"/>
              </a:rPr>
              <a:t>Advies op maat? Laat u ontzorgen met hulp van de </a:t>
            </a:r>
            <a:r>
              <a:rPr lang="nl-NL" sz="1200" err="1">
                <a:solidFill>
                  <a:srgbClr val="FFFFFF"/>
                </a:solidFill>
                <a:latin typeface="Barlow condensed "/>
                <a:cs typeface="Calibri" panose="020F0502020204030204" pitchFamily="34" charset="0"/>
              </a:rPr>
              <a:t>DuMo</a:t>
            </a:r>
            <a:r>
              <a:rPr lang="nl-NL" sz="1200">
                <a:solidFill>
                  <a:srgbClr val="FFFFFF"/>
                </a:solidFill>
                <a:latin typeface="Barlow condensed "/>
                <a:cs typeface="Calibri" panose="020F0502020204030204" pitchFamily="34" charset="0"/>
              </a:rPr>
              <a:t>-adviseur van uw keuze. Begeleidingskosten van de </a:t>
            </a:r>
            <a:r>
              <a:rPr lang="nl-NL" sz="1200" err="1">
                <a:solidFill>
                  <a:srgbClr val="FFFFFF"/>
                </a:solidFill>
                <a:latin typeface="Barlow condensed "/>
                <a:cs typeface="Calibri" panose="020F0502020204030204" pitchFamily="34" charset="0"/>
              </a:rPr>
              <a:t>DuMo</a:t>
            </a:r>
            <a:r>
              <a:rPr lang="nl-NL" sz="1200">
                <a:solidFill>
                  <a:srgbClr val="FFFFFF"/>
                </a:solidFill>
                <a:latin typeface="Barlow condensed "/>
                <a:cs typeface="Calibri" panose="020F0502020204030204" pitchFamily="34" charset="0"/>
              </a:rPr>
              <a:t>-adviseur worden vergoed tot maximaal </a:t>
            </a:r>
            <a:r>
              <a:rPr lang="nl-NL" sz="1200">
                <a:solidFill>
                  <a:srgbClr val="FFFFFF"/>
                </a:solidFill>
                <a:latin typeface="Barlow Condensed" panose="00000506000000000000" pitchFamily="2" charset="0"/>
                <a:cs typeface="Calibri" panose="020F0502020204030204" pitchFamily="34" charset="0"/>
              </a:rPr>
              <a:t>€</a:t>
            </a:r>
            <a:r>
              <a:rPr lang="nl-NL" sz="1200">
                <a:solidFill>
                  <a:srgbClr val="FFFFFF"/>
                </a:solidFill>
                <a:latin typeface="Barlow condensed "/>
                <a:cs typeface="Calibri" panose="020F0502020204030204" pitchFamily="34" charset="0"/>
              </a:rPr>
              <a:t> 2500 excl. BTW</a:t>
            </a:r>
          </a:p>
          <a:p>
            <a:endParaRPr lang="nl-NL" sz="1200">
              <a:solidFill>
                <a:srgbClr val="FFFFFF"/>
              </a:solidFill>
              <a:latin typeface="Barlow condensed "/>
              <a:cs typeface="Calibri" panose="020F0502020204030204" pitchFamily="34" charset="0"/>
            </a:endParaRPr>
          </a:p>
        </p:txBody>
      </p:sp>
    </p:spTree>
    <p:extLst>
      <p:ext uri="{BB962C8B-B14F-4D97-AF65-F5344CB8AC3E}">
        <p14:creationId xmlns:p14="http://schemas.microsoft.com/office/powerpoint/2010/main" val="1797375753"/>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33e3bf-08f5-4abd-b728-d20ec17b5ca1">
      <Terms xmlns="http://schemas.microsoft.com/office/infopath/2007/PartnerControls"/>
    </lcf76f155ced4ddcb4097134ff3c332f>
    <TaxCatchAll xmlns="e07dc02d-c150-4f74-b12a-954adc8fdc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4789AEA942A847A9DFC80BF2086860" ma:contentTypeVersion="13" ma:contentTypeDescription="Een nieuw document maken." ma:contentTypeScope="" ma:versionID="952d12928e32e40f7b21ca19e9257767">
  <xsd:schema xmlns:xsd="http://www.w3.org/2001/XMLSchema" xmlns:xs="http://www.w3.org/2001/XMLSchema" xmlns:p="http://schemas.microsoft.com/office/2006/metadata/properties" xmlns:ns2="5f33e3bf-08f5-4abd-b728-d20ec17b5ca1" xmlns:ns3="e07dc02d-c150-4f74-b12a-954adc8fdc2a" targetNamespace="http://schemas.microsoft.com/office/2006/metadata/properties" ma:root="true" ma:fieldsID="e72c80d44b795e3760c9707e5bc574d8" ns2:_="" ns3:_="">
    <xsd:import namespace="5f33e3bf-08f5-4abd-b728-d20ec17b5ca1"/>
    <xsd:import namespace="e07dc02d-c150-4f74-b12a-954adc8fdc2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3e3bf-08f5-4abd-b728-d20ec17b5c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c69b13c3-ef03-4887-a299-f57447f5e4b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7dc02d-c150-4f74-b12a-954adc8fdc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e785a6-c47d-4e14-b2df-6d4030c90ad9}" ma:internalName="TaxCatchAll" ma:showField="CatchAllData" ma:web="e07dc02d-c150-4f74-b12a-954adc8fdc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ACA0BF-9ACB-45E4-8EC8-BD1196807D94}">
  <ds:schemaRefs>
    <ds:schemaRef ds:uri="5f33e3bf-08f5-4abd-b728-d20ec17b5ca1"/>
    <ds:schemaRef ds:uri="e07dc02d-c150-4f74-b12a-954adc8fdc2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A360ABB-B351-4C9A-922D-EC0059A6F390}">
  <ds:schemaRefs>
    <ds:schemaRef ds:uri="5f33e3bf-08f5-4abd-b728-d20ec17b5ca1"/>
    <ds:schemaRef ds:uri="e07dc02d-c150-4f74-b12a-954adc8fdc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E96D90-8E8B-43EE-BD39-EBFFFCD55D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514</Words>
  <Application>Microsoft Office PowerPoint</Application>
  <PresentationFormat>A4 (210 x 297 mm)</PresentationFormat>
  <Paragraphs>56</Paragraphs>
  <Slides>2</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vt:i4>
      </vt:variant>
    </vt:vector>
  </HeadingPairs>
  <TitlesOfParts>
    <vt:vector size="10" baseType="lpstr">
      <vt:lpstr>Aptos</vt:lpstr>
      <vt:lpstr>Aptos Display</vt:lpstr>
      <vt:lpstr>Arial</vt:lpstr>
      <vt:lpstr>Barlow Condensed</vt:lpstr>
      <vt:lpstr>Barlow condensed </vt:lpstr>
      <vt:lpstr>Bradley Hand ITC</vt:lpstr>
      <vt:lpstr>Wingdings</vt:lpstr>
      <vt:lpstr>Kantoorthema</vt:lpstr>
      <vt:lpstr>PowerPoint-presentatie</vt:lpstr>
      <vt:lpstr>PowerPoint-presentatie</vt:lpstr>
    </vt:vector>
  </TitlesOfParts>
  <Company>RID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Linda Heilmann</dc:creator>
  <cp:lastModifiedBy>Jaklien Vlasblom</cp:lastModifiedBy>
  <cp:revision>2</cp:revision>
  <cp:lastPrinted>2026-02-20T13:53:06Z</cp:lastPrinted>
  <dcterms:created xsi:type="dcterms:W3CDTF">2025-05-08T12:40:45Z</dcterms:created>
  <dcterms:modified xsi:type="dcterms:W3CDTF">2026-02-26T17:16:12Z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d152cbb-2672-4f28-bdc8-9314e0e5a631_Enabled">
    <vt:lpwstr>true</vt:lpwstr>
  </property>
  <property fmtid="{D5CDD505-2E9C-101B-9397-08002B2CF9AE}" pid="3" name="MSIP_Label_5d152cbb-2672-4f28-bdc8-9314e0e5a631_SetDate">
    <vt:lpwstr>2025-05-08T12:50:39Z</vt:lpwstr>
  </property>
  <property fmtid="{D5CDD505-2E9C-101B-9397-08002B2CF9AE}" pid="4" name="MSIP_Label_5d152cbb-2672-4f28-bdc8-9314e0e5a631_Method">
    <vt:lpwstr>Standard</vt:lpwstr>
  </property>
  <property fmtid="{D5CDD505-2E9C-101B-9397-08002B2CF9AE}" pid="5" name="MSIP_Label_5d152cbb-2672-4f28-bdc8-9314e0e5a631_Name">
    <vt:lpwstr>Intern</vt:lpwstr>
  </property>
  <property fmtid="{D5CDD505-2E9C-101B-9397-08002B2CF9AE}" pid="6" name="MSIP_Label_5d152cbb-2672-4f28-bdc8-9314e0e5a631_SiteId">
    <vt:lpwstr>75397285-be72-4b69-b401-97fedb58a1c3</vt:lpwstr>
  </property>
  <property fmtid="{D5CDD505-2E9C-101B-9397-08002B2CF9AE}" pid="7" name="MSIP_Label_5d152cbb-2672-4f28-bdc8-9314e0e5a631_ActionId">
    <vt:lpwstr>84371170-b4e9-4685-8f2b-3eba7f2058ea</vt:lpwstr>
  </property>
  <property fmtid="{D5CDD505-2E9C-101B-9397-08002B2CF9AE}" pid="8" name="MSIP_Label_5d152cbb-2672-4f28-bdc8-9314e0e5a631_ContentBits">
    <vt:lpwstr>0</vt:lpwstr>
  </property>
  <property fmtid="{D5CDD505-2E9C-101B-9397-08002B2CF9AE}" pid="9" name="ContentTypeId">
    <vt:lpwstr>0x010100C04789AEA942A847A9DFC80BF2086860</vt:lpwstr>
  </property>
  <property fmtid="{D5CDD505-2E9C-101B-9397-08002B2CF9AE}" pid="10" name="MediaServiceImageTags">
    <vt:lpwstr/>
  </property>
</Properties>
</file>